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1173" r:id="rId2"/>
    <p:sldId id="1239" r:id="rId3"/>
    <p:sldId id="1242" r:id="rId4"/>
    <p:sldId id="1232" r:id="rId5"/>
    <p:sldId id="1226" r:id="rId6"/>
    <p:sldId id="1238" r:id="rId7"/>
    <p:sldId id="1225" r:id="rId8"/>
    <p:sldId id="1235" r:id="rId9"/>
    <p:sldId id="1234" r:id="rId10"/>
    <p:sldId id="1236" r:id="rId11"/>
    <p:sldId id="1237" r:id="rId12"/>
    <p:sldId id="1222" r:id="rId13"/>
    <p:sldId id="1241" r:id="rId14"/>
    <p:sldId id="1227" r:id="rId15"/>
    <p:sldId id="1228" r:id="rId16"/>
    <p:sldId id="1229" r:id="rId17"/>
    <p:sldId id="1230" r:id="rId18"/>
    <p:sldId id="1231" r:id="rId19"/>
  </p:sldIdLst>
  <p:sldSz cx="12192000" cy="6858000"/>
  <p:notesSz cx="6794500" cy="99314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321E4CE4-DB96-43F6-B5A0-C9F25814547E}">
          <p14:sldIdLst>
            <p14:sldId id="1173"/>
            <p14:sldId id="1239"/>
            <p14:sldId id="1242"/>
            <p14:sldId id="1232"/>
            <p14:sldId id="1226"/>
            <p14:sldId id="1238"/>
            <p14:sldId id="1225"/>
            <p14:sldId id="1235"/>
            <p14:sldId id="1234"/>
            <p14:sldId id="1236"/>
            <p14:sldId id="1237"/>
            <p14:sldId id="1222"/>
            <p14:sldId id="1241"/>
            <p14:sldId id="1227"/>
            <p14:sldId id="1228"/>
            <p14:sldId id="1229"/>
            <p14:sldId id="1230"/>
            <p14:sldId id="123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451" userDrawn="1">
          <p15:clr>
            <a:srgbClr val="A4A3A4"/>
          </p15:clr>
        </p15:guide>
        <p15:guide id="2" orient="horz" pos="1646" userDrawn="1">
          <p15:clr>
            <a:srgbClr val="A4A3A4"/>
          </p15:clr>
        </p15:guide>
        <p15:guide id="3" orient="horz" pos="3142" userDrawn="1">
          <p15:clr>
            <a:srgbClr val="A4A3A4"/>
          </p15:clr>
        </p15:guide>
        <p15:guide id="4" pos="2373" userDrawn="1">
          <p15:clr>
            <a:srgbClr val="A4A3A4"/>
          </p15:clr>
        </p15:guide>
        <p15:guide id="5" pos="7562" userDrawn="1">
          <p15:clr>
            <a:srgbClr val="A4A3A4"/>
          </p15:clr>
        </p15:guide>
        <p15:guide id="6" pos="175" userDrawn="1">
          <p15:clr>
            <a:srgbClr val="A4A3A4"/>
          </p15:clr>
        </p15:guide>
        <p15:guide id="7" orient="horz" pos="245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8">
          <p15:clr>
            <a:srgbClr val="A4A3A4"/>
          </p15:clr>
        </p15:guide>
        <p15:guide id="2" pos="214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Müller, Bastian" initials="MB" lastIdx="2" clrIdx="0"/>
  <p:cmAuthor id="1" name="F. Huber" initials="FH" lastIdx="1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625E"/>
    <a:srgbClr val="456A76"/>
    <a:srgbClr val="FFFF99"/>
    <a:srgbClr val="01B8AA"/>
    <a:srgbClr val="1A4C00"/>
    <a:srgbClr val="3399FF"/>
    <a:srgbClr val="CC99FF"/>
    <a:srgbClr val="6666FF"/>
    <a:srgbClr val="042BEC"/>
    <a:srgbClr val="BFBF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Helle Formatvorlage 1 - Akz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68D230F3-CF80-4859-8CE7-A43EE81993B5}" styleName="Helle Formatvorlage 1 - Akz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B4B98B0-60AC-42C2-AFA5-B58CD77FA1E5}" styleName="Helle Formatvorlage 1 - Akz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Helle Formatvorlage 1 - Akz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84" autoAdjust="0"/>
    <p:restoredTop sz="93827" autoAdjust="0"/>
  </p:normalViewPr>
  <p:slideViewPr>
    <p:cSldViewPr snapToGrid="0">
      <p:cViewPr varScale="1">
        <p:scale>
          <a:sx n="119" d="100"/>
          <a:sy n="119" d="100"/>
        </p:scale>
        <p:origin x="432" y="184"/>
      </p:cViewPr>
      <p:guideLst>
        <p:guide orient="horz" pos="2451"/>
        <p:guide orient="horz" pos="1646"/>
        <p:guide orient="horz" pos="3142"/>
        <p:guide pos="2373"/>
        <p:guide pos="7562"/>
        <p:guide pos="175"/>
        <p:guide orient="horz" pos="2458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0" d="100"/>
          <a:sy n="80" d="100"/>
        </p:scale>
        <p:origin x="2094" y="102"/>
      </p:cViewPr>
      <p:guideLst>
        <p:guide orient="horz" pos="3128"/>
        <p:guide pos="214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/Relationships>
</file>

<file path=ppt/_rels/viewProps.xml.rels><?xml version="1.0" encoding="UTF-8" standalone="yes"?>
<Relationships xmlns="http://schemas.openxmlformats.org/package/2006/relationships"><Relationship Id="rId2" Type="http://schemas.openxmlformats.org/officeDocument/2006/relationships/slide" Target="slides/slide2.xml"/><Relationship Id="rId1" Type="http://schemas.openxmlformats.org/officeDocument/2006/relationships/slide" Target="slides/slid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anh-thutran/Desktop/Shipments_Daten_SCa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[Shipments_Daten_SCa.xlsx]Tabelle4!PivotTable2</c:name>
    <c:fmtId val="4"/>
  </c:pivotSource>
  <c:chart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9.4181404266064875E-2"/>
          <c:y val="3.3137570838734427E-2"/>
          <c:w val="0.77751954860176575"/>
          <c:h val="0.8895189899358135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Tabelle4!$B$3</c:f>
              <c:strCache>
                <c:ptCount val="1"/>
                <c:pt idx="0">
                  <c:v>Summe von total_revenue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hade val="51000"/>
                    <a:satMod val="130000"/>
                  </a:schemeClr>
                </a:gs>
                <a:gs pos="80000">
                  <a:schemeClr val="accent1">
                    <a:shade val="93000"/>
                    <a:satMod val="130000"/>
                  </a:schemeClr>
                </a:gs>
                <a:gs pos="100000">
                  <a:schemeClr val="accent1">
                    <a:shade val="94000"/>
                    <a:satMod val="135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cat>
            <c:strRef>
              <c:f>Tabelle4!$A$4:$A$33</c:f>
              <c:strCache>
                <c:ptCount val="29"/>
                <c:pt idx="0">
                  <c:v>FR</c:v>
                </c:pt>
                <c:pt idx="1">
                  <c:v>AT</c:v>
                </c:pt>
                <c:pt idx="2">
                  <c:v>BE</c:v>
                </c:pt>
                <c:pt idx="3">
                  <c:v>BG</c:v>
                </c:pt>
                <c:pt idx="4">
                  <c:v>BY</c:v>
                </c:pt>
                <c:pt idx="5">
                  <c:v>CH</c:v>
                </c:pt>
                <c:pt idx="6">
                  <c:v>CN</c:v>
                </c:pt>
                <c:pt idx="7">
                  <c:v>CZ</c:v>
                </c:pt>
                <c:pt idx="8">
                  <c:v>DE</c:v>
                </c:pt>
                <c:pt idx="9">
                  <c:v>DK</c:v>
                </c:pt>
                <c:pt idx="10">
                  <c:v>EE</c:v>
                </c:pt>
                <c:pt idx="11">
                  <c:v>ES</c:v>
                </c:pt>
                <c:pt idx="12">
                  <c:v>FI</c:v>
                </c:pt>
                <c:pt idx="13">
                  <c:v>GB</c:v>
                </c:pt>
                <c:pt idx="14">
                  <c:v>HU</c:v>
                </c:pt>
                <c:pt idx="15">
                  <c:v>IT</c:v>
                </c:pt>
                <c:pt idx="16">
                  <c:v>LT</c:v>
                </c:pt>
                <c:pt idx="17">
                  <c:v>LU</c:v>
                </c:pt>
                <c:pt idx="18">
                  <c:v>LV</c:v>
                </c:pt>
                <c:pt idx="19">
                  <c:v>NL</c:v>
                </c:pt>
                <c:pt idx="20">
                  <c:v>NO</c:v>
                </c:pt>
                <c:pt idx="21">
                  <c:v>PL</c:v>
                </c:pt>
                <c:pt idx="22">
                  <c:v>PT</c:v>
                </c:pt>
                <c:pt idx="23">
                  <c:v>RO</c:v>
                </c:pt>
                <c:pt idx="24">
                  <c:v>RS</c:v>
                </c:pt>
                <c:pt idx="25">
                  <c:v>SE</c:v>
                </c:pt>
                <c:pt idx="26">
                  <c:v>SI</c:v>
                </c:pt>
                <c:pt idx="27">
                  <c:v>SK</c:v>
                </c:pt>
                <c:pt idx="28">
                  <c:v>TR</c:v>
                </c:pt>
              </c:strCache>
            </c:strRef>
          </c:cat>
          <c:val>
            <c:numRef>
              <c:f>Tabelle4!$B$4:$B$33</c:f>
              <c:numCache>
                <c:formatCode>_-* #,##0_-;\-* #,##0_-;_-* "-"??_-;_-@_-</c:formatCode>
                <c:ptCount val="29"/>
                <c:pt idx="0">
                  <c:v>1354755</c:v>
                </c:pt>
                <c:pt idx="1">
                  <c:v>676950</c:v>
                </c:pt>
                <c:pt idx="2">
                  <c:v>370200</c:v>
                </c:pt>
                <c:pt idx="3">
                  <c:v>88480</c:v>
                </c:pt>
                <c:pt idx="4">
                  <c:v>1100</c:v>
                </c:pt>
                <c:pt idx="5">
                  <c:v>203200</c:v>
                </c:pt>
                <c:pt idx="6">
                  <c:v>108435</c:v>
                </c:pt>
                <c:pt idx="7">
                  <c:v>1267735</c:v>
                </c:pt>
                <c:pt idx="8">
                  <c:v>49524020</c:v>
                </c:pt>
                <c:pt idx="9">
                  <c:v>82334</c:v>
                </c:pt>
                <c:pt idx="10">
                  <c:v>1500</c:v>
                </c:pt>
                <c:pt idx="11">
                  <c:v>443190</c:v>
                </c:pt>
                <c:pt idx="12">
                  <c:v>87488</c:v>
                </c:pt>
                <c:pt idx="13">
                  <c:v>84853</c:v>
                </c:pt>
                <c:pt idx="14">
                  <c:v>786060</c:v>
                </c:pt>
                <c:pt idx="15">
                  <c:v>3189030</c:v>
                </c:pt>
                <c:pt idx="16">
                  <c:v>109846</c:v>
                </c:pt>
                <c:pt idx="17">
                  <c:v>20876</c:v>
                </c:pt>
                <c:pt idx="18">
                  <c:v>1190</c:v>
                </c:pt>
                <c:pt idx="19">
                  <c:v>683335</c:v>
                </c:pt>
                <c:pt idx="20">
                  <c:v>1500</c:v>
                </c:pt>
                <c:pt idx="21">
                  <c:v>3212528</c:v>
                </c:pt>
                <c:pt idx="22">
                  <c:v>262585</c:v>
                </c:pt>
                <c:pt idx="23">
                  <c:v>49908</c:v>
                </c:pt>
                <c:pt idx="24">
                  <c:v>4312736</c:v>
                </c:pt>
                <c:pt idx="25">
                  <c:v>178580</c:v>
                </c:pt>
                <c:pt idx="26">
                  <c:v>13432</c:v>
                </c:pt>
                <c:pt idx="27">
                  <c:v>88649</c:v>
                </c:pt>
                <c:pt idx="28">
                  <c:v>3600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99C-8C4D-97D7-0E5EE680A93F}"/>
            </c:ext>
          </c:extLst>
        </c:ser>
        <c:ser>
          <c:idx val="1"/>
          <c:order val="1"/>
          <c:tx>
            <c:strRef>
              <c:f>Tabelle4!$C$3</c:f>
              <c:strCache>
                <c:ptCount val="1"/>
                <c:pt idx="0">
                  <c:v>Summe von total_cost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hade val="51000"/>
                    <a:satMod val="130000"/>
                  </a:schemeClr>
                </a:gs>
                <a:gs pos="80000">
                  <a:schemeClr val="accent2">
                    <a:shade val="93000"/>
                    <a:satMod val="130000"/>
                  </a:schemeClr>
                </a:gs>
                <a:gs pos="100000">
                  <a:schemeClr val="accent2">
                    <a:shade val="94000"/>
                    <a:satMod val="135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cat>
            <c:strRef>
              <c:f>Tabelle4!$A$4:$A$33</c:f>
              <c:strCache>
                <c:ptCount val="29"/>
                <c:pt idx="0">
                  <c:v>FR</c:v>
                </c:pt>
                <c:pt idx="1">
                  <c:v>AT</c:v>
                </c:pt>
                <c:pt idx="2">
                  <c:v>BE</c:v>
                </c:pt>
                <c:pt idx="3">
                  <c:v>BG</c:v>
                </c:pt>
                <c:pt idx="4">
                  <c:v>BY</c:v>
                </c:pt>
                <c:pt idx="5">
                  <c:v>CH</c:v>
                </c:pt>
                <c:pt idx="6">
                  <c:v>CN</c:v>
                </c:pt>
                <c:pt idx="7">
                  <c:v>CZ</c:v>
                </c:pt>
                <c:pt idx="8">
                  <c:v>DE</c:v>
                </c:pt>
                <c:pt idx="9">
                  <c:v>DK</c:v>
                </c:pt>
                <c:pt idx="10">
                  <c:v>EE</c:v>
                </c:pt>
                <c:pt idx="11">
                  <c:v>ES</c:v>
                </c:pt>
                <c:pt idx="12">
                  <c:v>FI</c:v>
                </c:pt>
                <c:pt idx="13">
                  <c:v>GB</c:v>
                </c:pt>
                <c:pt idx="14">
                  <c:v>HU</c:v>
                </c:pt>
                <c:pt idx="15">
                  <c:v>IT</c:v>
                </c:pt>
                <c:pt idx="16">
                  <c:v>LT</c:v>
                </c:pt>
                <c:pt idx="17">
                  <c:v>LU</c:v>
                </c:pt>
                <c:pt idx="18">
                  <c:v>LV</c:v>
                </c:pt>
                <c:pt idx="19">
                  <c:v>NL</c:v>
                </c:pt>
                <c:pt idx="20">
                  <c:v>NO</c:v>
                </c:pt>
                <c:pt idx="21">
                  <c:v>PL</c:v>
                </c:pt>
                <c:pt idx="22">
                  <c:v>PT</c:v>
                </c:pt>
                <c:pt idx="23">
                  <c:v>RO</c:v>
                </c:pt>
                <c:pt idx="24">
                  <c:v>RS</c:v>
                </c:pt>
                <c:pt idx="25">
                  <c:v>SE</c:v>
                </c:pt>
                <c:pt idx="26">
                  <c:v>SI</c:v>
                </c:pt>
                <c:pt idx="27">
                  <c:v>SK</c:v>
                </c:pt>
                <c:pt idx="28">
                  <c:v>TR</c:v>
                </c:pt>
              </c:strCache>
            </c:strRef>
          </c:cat>
          <c:val>
            <c:numRef>
              <c:f>Tabelle4!$C$4:$C$33</c:f>
              <c:numCache>
                <c:formatCode>_-* #,##0_-;\-* #,##0_-;_-* "-"??_-;_-@_-</c:formatCode>
                <c:ptCount val="29"/>
                <c:pt idx="0">
                  <c:v>1198428</c:v>
                </c:pt>
                <c:pt idx="1">
                  <c:v>662254</c:v>
                </c:pt>
                <c:pt idx="2">
                  <c:v>339878</c:v>
                </c:pt>
                <c:pt idx="3">
                  <c:v>81499</c:v>
                </c:pt>
                <c:pt idx="4">
                  <c:v>800</c:v>
                </c:pt>
                <c:pt idx="5">
                  <c:v>167898</c:v>
                </c:pt>
                <c:pt idx="6">
                  <c:v>107835</c:v>
                </c:pt>
                <c:pt idx="7">
                  <c:v>1163202</c:v>
                </c:pt>
                <c:pt idx="8">
                  <c:v>46567386</c:v>
                </c:pt>
                <c:pt idx="9">
                  <c:v>73401</c:v>
                </c:pt>
                <c:pt idx="10">
                  <c:v>1410</c:v>
                </c:pt>
                <c:pt idx="11">
                  <c:v>404180</c:v>
                </c:pt>
                <c:pt idx="12">
                  <c:v>82958</c:v>
                </c:pt>
                <c:pt idx="13">
                  <c:v>63438</c:v>
                </c:pt>
                <c:pt idx="14">
                  <c:v>762272</c:v>
                </c:pt>
                <c:pt idx="15">
                  <c:v>2948668</c:v>
                </c:pt>
                <c:pt idx="16">
                  <c:v>95263</c:v>
                </c:pt>
                <c:pt idx="17">
                  <c:v>18907</c:v>
                </c:pt>
                <c:pt idx="18">
                  <c:v>1100</c:v>
                </c:pt>
                <c:pt idx="19">
                  <c:v>676198</c:v>
                </c:pt>
                <c:pt idx="20">
                  <c:v>1250</c:v>
                </c:pt>
                <c:pt idx="21">
                  <c:v>3122048</c:v>
                </c:pt>
                <c:pt idx="22">
                  <c:v>196688</c:v>
                </c:pt>
                <c:pt idx="23">
                  <c:v>46576</c:v>
                </c:pt>
                <c:pt idx="24">
                  <c:v>4310591</c:v>
                </c:pt>
                <c:pt idx="25">
                  <c:v>164188</c:v>
                </c:pt>
                <c:pt idx="26">
                  <c:v>13270</c:v>
                </c:pt>
                <c:pt idx="27">
                  <c:v>77478</c:v>
                </c:pt>
                <c:pt idx="28">
                  <c:v>4400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99C-8C4D-97D7-0E5EE680A93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861710767"/>
        <c:axId val="895984879"/>
      </c:barChart>
      <c:catAx>
        <c:axId val="86171076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895984879"/>
        <c:crosses val="autoZero"/>
        <c:auto val="1"/>
        <c:lblAlgn val="ctr"/>
        <c:lblOffset val="100"/>
        <c:noMultiLvlLbl val="0"/>
      </c:catAx>
      <c:valAx>
        <c:axId val="89598487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_-* #,##0_-;\-* #,##0_-;_-* &quot;-&quot;??_-;_-@_-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86171076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8623211567913374"/>
          <c:y val="0.28524460573450522"/>
          <c:w val="0.10650111587205938"/>
          <c:h val="0.3434741565773932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944283" cy="496570"/>
          </a:xfrm>
          <a:prstGeom prst="rect">
            <a:avLst/>
          </a:prstGeom>
        </p:spPr>
        <p:txBody>
          <a:bodyPr vert="horz" lIns="91432" tIns="45716" rIns="91432" bIns="45716" rtlCol="0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48647" y="1"/>
            <a:ext cx="2944283" cy="496570"/>
          </a:xfrm>
          <a:prstGeom prst="rect">
            <a:avLst/>
          </a:prstGeom>
        </p:spPr>
        <p:txBody>
          <a:bodyPr vert="horz" lIns="91432" tIns="45716" rIns="91432" bIns="45716" rtlCol="0"/>
          <a:lstStyle>
            <a:lvl1pPr algn="r">
              <a:defRPr sz="1200"/>
            </a:lvl1pPr>
          </a:lstStyle>
          <a:p>
            <a:fld id="{23F11D1E-962B-4F1C-AB1B-F760EEAB72BE}" type="datetimeFigureOut">
              <a:rPr lang="de-DE" smtClean="0"/>
              <a:pPr/>
              <a:t>14.02.21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1" y="9433107"/>
            <a:ext cx="2944283" cy="496570"/>
          </a:xfrm>
          <a:prstGeom prst="rect">
            <a:avLst/>
          </a:prstGeom>
        </p:spPr>
        <p:txBody>
          <a:bodyPr vert="horz" lIns="91432" tIns="45716" rIns="91432" bIns="45716" rtlCol="0" anchor="b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48647" y="9433107"/>
            <a:ext cx="2944283" cy="496570"/>
          </a:xfrm>
          <a:prstGeom prst="rect">
            <a:avLst/>
          </a:prstGeom>
        </p:spPr>
        <p:txBody>
          <a:bodyPr vert="horz" lIns="91432" tIns="45716" rIns="91432" bIns="45716" rtlCol="0" anchor="b"/>
          <a:lstStyle>
            <a:lvl1pPr algn="r">
              <a:defRPr sz="1200"/>
            </a:lvl1pPr>
          </a:lstStyle>
          <a:p>
            <a:fld id="{0E74EEDA-202C-4BB8-B5F8-59E68293088E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8524510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944283" cy="496570"/>
          </a:xfrm>
          <a:prstGeom prst="rect">
            <a:avLst/>
          </a:prstGeom>
        </p:spPr>
        <p:txBody>
          <a:bodyPr vert="horz" lIns="91432" tIns="45716" rIns="91432" bIns="45716" rtlCol="0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48647" y="1"/>
            <a:ext cx="2944283" cy="496570"/>
          </a:xfrm>
          <a:prstGeom prst="rect">
            <a:avLst/>
          </a:prstGeom>
        </p:spPr>
        <p:txBody>
          <a:bodyPr vert="horz" lIns="91432" tIns="45716" rIns="91432" bIns="45716" rtlCol="0"/>
          <a:lstStyle>
            <a:lvl1pPr algn="r">
              <a:defRPr sz="1200"/>
            </a:lvl1pPr>
          </a:lstStyle>
          <a:p>
            <a:fld id="{8938226D-47F2-4C83-A95A-C595C97A41D0}" type="datetimeFigureOut">
              <a:rPr lang="de-DE" smtClean="0"/>
              <a:pPr/>
              <a:t>14.02.21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87313" y="744538"/>
            <a:ext cx="6619875" cy="37242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2" tIns="45716" rIns="91432" bIns="45716" rtlCol="0" anchor="ctr"/>
          <a:lstStyle/>
          <a:p>
            <a:endParaRPr lang="de-DE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450" y="4717415"/>
            <a:ext cx="5435600" cy="4469130"/>
          </a:xfrm>
          <a:prstGeom prst="rect">
            <a:avLst/>
          </a:prstGeom>
        </p:spPr>
        <p:txBody>
          <a:bodyPr vert="horz" lIns="91432" tIns="45716" rIns="91432" bIns="45716" rtlCol="0">
            <a:normAutofit/>
          </a:bodyPr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1" y="9433107"/>
            <a:ext cx="2944283" cy="496570"/>
          </a:xfrm>
          <a:prstGeom prst="rect">
            <a:avLst/>
          </a:prstGeom>
        </p:spPr>
        <p:txBody>
          <a:bodyPr vert="horz" lIns="91432" tIns="45716" rIns="91432" bIns="45716" rtlCol="0" anchor="b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48647" y="9433107"/>
            <a:ext cx="2944283" cy="496570"/>
          </a:xfrm>
          <a:prstGeom prst="rect">
            <a:avLst/>
          </a:prstGeom>
        </p:spPr>
        <p:txBody>
          <a:bodyPr vert="horz" lIns="91432" tIns="45716" rIns="91432" bIns="45716" rtlCol="0" anchor="b"/>
          <a:lstStyle>
            <a:lvl1pPr algn="r">
              <a:defRPr sz="1200"/>
            </a:lvl1pPr>
          </a:lstStyle>
          <a:p>
            <a:fld id="{F4F3083C-74D8-4C91-B1AA-ADE43A07AE55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303961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2851200" y="2764067"/>
            <a:ext cx="9124901" cy="3095630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noProof="0" dirty="0"/>
              <a:t>Formatvorlage des Untertitelmasters durch Klicken bearbeiten</a:t>
            </a:r>
            <a:endParaRPr lang="en-US" noProof="0" dirty="0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2851197" y="1428736"/>
            <a:ext cx="9124904" cy="1000132"/>
          </a:xfrm>
        </p:spPr>
        <p:txBody>
          <a:bodyPr/>
          <a:lstStyle>
            <a:lvl1pPr>
              <a:defRPr sz="2600"/>
            </a:lvl1pPr>
          </a:lstStyle>
          <a:p>
            <a:r>
              <a:rPr lang="de-DE" noProof="0"/>
              <a:t>Titelmasterformat durch Klicken bearbeiten</a:t>
            </a:r>
            <a:endParaRPr lang="en-US" noProof="0"/>
          </a:p>
        </p:txBody>
      </p:sp>
      <p:sp>
        <p:nvSpPr>
          <p:cNvPr id="9" name="Rectangle 9"/>
          <p:cNvSpPr>
            <a:spLocks noChangeArrowheads="1"/>
          </p:cNvSpPr>
          <p:nvPr/>
        </p:nvSpPr>
        <p:spPr bwMode="auto">
          <a:xfrm>
            <a:off x="2851198" y="2615462"/>
            <a:ext cx="9124903" cy="36000"/>
          </a:xfrm>
          <a:prstGeom prst="rect">
            <a:avLst/>
          </a:prstGeom>
          <a:solidFill>
            <a:srgbClr val="FF3334"/>
          </a:solidFill>
          <a:ln w="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 sz="1800" dirty="0">
              <a:ln>
                <a:noFill/>
              </a:ln>
            </a:endParaRPr>
          </a:p>
        </p:txBody>
      </p:sp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B1206C43-2D53-442E-BBA8-CC97F2D7C3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28259" y="6378574"/>
            <a:ext cx="8396032" cy="365125"/>
          </a:xfrm>
          <a:prstGeom prst="rect">
            <a:avLst/>
          </a:prstGeom>
        </p:spPr>
        <p:txBody>
          <a:bodyPr/>
          <a:lstStyle>
            <a:lvl1pPr algn="l">
              <a:defRPr sz="1050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 err="1"/>
              <a:t>Logistik</a:t>
            </a:r>
            <a:r>
              <a:rPr lang="en-US" dirty="0"/>
              <a:t> – </a:t>
            </a:r>
            <a:r>
              <a:rPr lang="en-US" dirty="0" err="1"/>
              <a:t>Gestaltung</a:t>
            </a:r>
            <a:r>
              <a:rPr lang="en-US" dirty="0"/>
              <a:t> und Integration| Univ.-Prof. Dr.-Ing. Frank </a:t>
            </a:r>
            <a:r>
              <a:rPr lang="en-US" dirty="0" err="1"/>
              <a:t>Straube</a:t>
            </a:r>
            <a:r>
              <a:rPr lang="en-US" dirty="0"/>
              <a:t> | Digital Supply Chain Twin </a:t>
            </a:r>
            <a:r>
              <a:rPr lang="en-US" dirty="0" err="1"/>
              <a:t>im</a:t>
            </a:r>
            <a:r>
              <a:rPr lang="en-US" dirty="0"/>
              <a:t> Aircraft Maintenance| 18.12.2020 </a:t>
            </a:r>
            <a:endParaRPr lang="de-DE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2 Text 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219599" y="0"/>
            <a:ext cx="11756501" cy="720000"/>
          </a:xfrm>
        </p:spPr>
        <p:txBody>
          <a:bodyPr/>
          <a:lstStyle/>
          <a:p>
            <a:r>
              <a:rPr lang="de-DE" noProof="0"/>
              <a:t>Titelmasterformat durch Klicken bearbeiten</a:t>
            </a:r>
            <a:endParaRPr lang="en-US" noProof="0"/>
          </a:p>
        </p:txBody>
      </p:sp>
      <p:sp>
        <p:nvSpPr>
          <p:cNvPr id="6" name="Textplatzhalter 9"/>
          <p:cNvSpPr>
            <a:spLocks noGrp="1"/>
          </p:cNvSpPr>
          <p:nvPr>
            <p:ph type="body" sz="quarter" idx="11"/>
          </p:nvPr>
        </p:nvSpPr>
        <p:spPr>
          <a:xfrm>
            <a:off x="6166276" y="3483117"/>
            <a:ext cx="5809825" cy="2409825"/>
          </a:xfr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0" tIns="0" rIns="180000" bIns="0" numCol="1" anchor="t" anchorCtr="0" compatLnSpc="1">
            <a:prstTxWarp prst="textNoShape">
              <a:avLst/>
            </a:prstTxWarp>
          </a:bodyPr>
          <a:lstStyle>
            <a:lvl1pPr algn="l" defTabSz="914423" rtl="0" eaLnBrk="1" fontAlgn="base" latinLnBrk="0" hangingPunct="1">
              <a:spcBef>
                <a:spcPct val="20000"/>
              </a:spcBef>
              <a:spcAft>
                <a:spcPct val="20000"/>
              </a:spcAft>
              <a:tabLst>
                <a:tab pos="266706" algn="l"/>
                <a:tab pos="631841" algn="l"/>
                <a:tab pos="981099" algn="l"/>
              </a:tabLst>
              <a:defRPr lang="de-DE" sz="18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  <a:lvl2pPr algn="l" defTabSz="914423" rtl="0" eaLnBrk="1" fontAlgn="base" latinLnBrk="0" hangingPunct="1">
              <a:spcBef>
                <a:spcPct val="20000"/>
              </a:spcBef>
              <a:spcAft>
                <a:spcPct val="20000"/>
              </a:spcAft>
              <a:tabLst>
                <a:tab pos="266706" algn="l"/>
                <a:tab pos="631841" algn="l"/>
                <a:tab pos="981099" algn="l"/>
              </a:tabLst>
              <a:defRPr lang="de-DE" sz="16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algn="l" defTabSz="914423" rtl="0" eaLnBrk="1" fontAlgn="base" latinLnBrk="0" hangingPunct="1">
              <a:spcBef>
                <a:spcPct val="20000"/>
              </a:spcBef>
              <a:spcAft>
                <a:spcPct val="20000"/>
              </a:spcAft>
              <a:tabLst>
                <a:tab pos="266706" algn="l"/>
                <a:tab pos="631841" algn="l"/>
                <a:tab pos="981099" algn="l"/>
              </a:tabLst>
              <a:defRPr lang="de-DE" sz="16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3pPr>
            <a:lvl4pPr algn="l" defTabSz="914423" rtl="0" eaLnBrk="1" fontAlgn="base" latinLnBrk="0" hangingPunct="1">
              <a:spcBef>
                <a:spcPct val="20000"/>
              </a:spcBef>
              <a:spcAft>
                <a:spcPct val="20000"/>
              </a:spcAft>
              <a:tabLst>
                <a:tab pos="266706" algn="l"/>
                <a:tab pos="631841" algn="l"/>
                <a:tab pos="981099" algn="l"/>
              </a:tabLst>
              <a:defRPr lang="de-DE" sz="16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4pPr>
            <a:lvl5pPr algn="l" defTabSz="914423" rtl="0" eaLnBrk="1" fontAlgn="base" latinLnBrk="0" hangingPunct="1">
              <a:spcBef>
                <a:spcPct val="20000"/>
              </a:spcBef>
              <a:spcAft>
                <a:spcPct val="20000"/>
              </a:spcAft>
              <a:tabLst>
                <a:tab pos="266706" algn="l"/>
                <a:tab pos="631841" algn="l"/>
                <a:tab pos="981099" algn="l"/>
              </a:tabLst>
              <a:defRPr lang="de-DE" sz="1600" kern="1200" dirty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5pPr>
          </a:lstStyle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en-US" noProof="0"/>
          </a:p>
        </p:txBody>
      </p:sp>
      <p:sp>
        <p:nvSpPr>
          <p:cNvPr id="11" name="Rectangle 9"/>
          <p:cNvSpPr>
            <a:spLocks noChangeArrowheads="1"/>
          </p:cNvSpPr>
          <p:nvPr/>
        </p:nvSpPr>
        <p:spPr bwMode="auto">
          <a:xfrm>
            <a:off x="219600" y="798512"/>
            <a:ext cx="11756500" cy="18000"/>
          </a:xfrm>
          <a:prstGeom prst="rect">
            <a:avLst/>
          </a:prstGeom>
          <a:solidFill>
            <a:srgbClr val="FF3334"/>
          </a:solidFill>
          <a:ln w="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 sz="1800" dirty="0">
              <a:ln>
                <a:noFill/>
              </a:ln>
            </a:endParaRPr>
          </a:p>
        </p:txBody>
      </p:sp>
      <p:sp>
        <p:nvSpPr>
          <p:cNvPr id="12" name="Textplatzhalter 9"/>
          <p:cNvSpPr>
            <a:spLocks noGrp="1"/>
          </p:cNvSpPr>
          <p:nvPr>
            <p:ph type="body" sz="quarter" idx="13"/>
          </p:nvPr>
        </p:nvSpPr>
        <p:spPr>
          <a:xfrm>
            <a:off x="226800" y="3481200"/>
            <a:ext cx="5809825" cy="2409825"/>
          </a:xfr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0" tIns="0" rIns="180000" bIns="0" numCol="1" anchor="t" anchorCtr="0" compatLnSpc="1">
            <a:prstTxWarp prst="textNoShape">
              <a:avLst/>
            </a:prstTxWarp>
          </a:bodyPr>
          <a:lstStyle>
            <a:lvl1pPr algn="l" defTabSz="914423" rtl="0" eaLnBrk="1" fontAlgn="base" latinLnBrk="0" hangingPunct="1">
              <a:spcBef>
                <a:spcPct val="20000"/>
              </a:spcBef>
              <a:spcAft>
                <a:spcPct val="20000"/>
              </a:spcAft>
              <a:tabLst>
                <a:tab pos="266706" algn="l"/>
                <a:tab pos="631841" algn="l"/>
                <a:tab pos="981099" algn="l"/>
              </a:tabLst>
              <a:defRPr lang="de-DE" sz="18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  <a:lvl2pPr algn="l" defTabSz="914423" rtl="0" eaLnBrk="1" fontAlgn="base" latinLnBrk="0" hangingPunct="1">
              <a:spcBef>
                <a:spcPct val="20000"/>
              </a:spcBef>
              <a:spcAft>
                <a:spcPct val="20000"/>
              </a:spcAft>
              <a:tabLst>
                <a:tab pos="266706" algn="l"/>
                <a:tab pos="631841" algn="l"/>
                <a:tab pos="981099" algn="l"/>
              </a:tabLst>
              <a:defRPr lang="de-DE" sz="16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algn="l" defTabSz="914423" rtl="0" eaLnBrk="1" fontAlgn="base" latinLnBrk="0" hangingPunct="1">
              <a:spcBef>
                <a:spcPct val="20000"/>
              </a:spcBef>
              <a:spcAft>
                <a:spcPct val="20000"/>
              </a:spcAft>
              <a:tabLst>
                <a:tab pos="266706" algn="l"/>
                <a:tab pos="631841" algn="l"/>
                <a:tab pos="981099" algn="l"/>
              </a:tabLst>
              <a:defRPr lang="de-DE" sz="16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3pPr>
            <a:lvl4pPr algn="l" defTabSz="914423" rtl="0" eaLnBrk="1" fontAlgn="base" latinLnBrk="0" hangingPunct="1">
              <a:spcBef>
                <a:spcPct val="20000"/>
              </a:spcBef>
              <a:spcAft>
                <a:spcPct val="20000"/>
              </a:spcAft>
              <a:tabLst>
                <a:tab pos="266706" algn="l"/>
                <a:tab pos="631841" algn="l"/>
                <a:tab pos="981099" algn="l"/>
              </a:tabLst>
              <a:defRPr lang="de-DE" sz="16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4pPr>
            <a:lvl5pPr algn="l" defTabSz="914423" rtl="0" eaLnBrk="1" fontAlgn="base" latinLnBrk="0" hangingPunct="1">
              <a:spcBef>
                <a:spcPct val="20000"/>
              </a:spcBef>
              <a:spcAft>
                <a:spcPct val="20000"/>
              </a:spcAft>
              <a:tabLst>
                <a:tab pos="266706" algn="l"/>
                <a:tab pos="631841" algn="l"/>
                <a:tab pos="981099" algn="l"/>
              </a:tabLst>
              <a:defRPr lang="de-DE" sz="1600" kern="1200" dirty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5pPr>
          </a:lstStyle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en-US" noProof="0"/>
          </a:p>
        </p:txBody>
      </p:sp>
      <p:sp>
        <p:nvSpPr>
          <p:cNvPr id="9" name="Fußzeilenplatzhalter 4">
            <a:extLst>
              <a:ext uri="{FF2B5EF4-FFF2-40B4-BE49-F238E27FC236}">
                <a16:creationId xmlns:a16="http://schemas.microsoft.com/office/drawing/2014/main" id="{AEEFDE4F-52B1-4EC3-A358-7CA3E3ADFE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28259" y="6378574"/>
            <a:ext cx="8396032" cy="365125"/>
          </a:xfrm>
          <a:prstGeom prst="rect">
            <a:avLst/>
          </a:prstGeom>
        </p:spPr>
        <p:txBody>
          <a:bodyPr/>
          <a:lstStyle>
            <a:lvl1pPr algn="l">
              <a:defRPr sz="1050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 err="1"/>
              <a:t>Logistik</a:t>
            </a:r>
            <a:r>
              <a:rPr lang="en-US" dirty="0"/>
              <a:t> – </a:t>
            </a:r>
            <a:r>
              <a:rPr lang="en-US" dirty="0" err="1"/>
              <a:t>Gestaltung</a:t>
            </a:r>
            <a:r>
              <a:rPr lang="en-US" dirty="0"/>
              <a:t> und Integration| Univ.-Prof. Dr.-Ing. Frank </a:t>
            </a:r>
            <a:r>
              <a:rPr lang="en-US" dirty="0" err="1"/>
              <a:t>Straube</a:t>
            </a:r>
            <a:r>
              <a:rPr lang="en-US" dirty="0"/>
              <a:t> | Digital Supply Chain Twin </a:t>
            </a:r>
            <a:r>
              <a:rPr lang="en-US" dirty="0" err="1"/>
              <a:t>im</a:t>
            </a:r>
            <a:r>
              <a:rPr lang="en-US" dirty="0"/>
              <a:t> Aircraft Maintenance| 18.12.2020 </a:t>
            </a:r>
            <a:endParaRPr lang="de-DE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2 Text 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219599" y="0"/>
            <a:ext cx="11756501" cy="720000"/>
          </a:xfrm>
        </p:spPr>
        <p:txBody>
          <a:bodyPr/>
          <a:lstStyle/>
          <a:p>
            <a:r>
              <a:rPr lang="de-DE" noProof="0"/>
              <a:t>Titelmasterformat durch Klicken bearbeiten</a:t>
            </a:r>
            <a:endParaRPr lang="en-US" noProof="0"/>
          </a:p>
        </p:txBody>
      </p:sp>
      <p:sp>
        <p:nvSpPr>
          <p:cNvPr id="6" name="Textplatzhalter 9"/>
          <p:cNvSpPr>
            <a:spLocks noGrp="1"/>
          </p:cNvSpPr>
          <p:nvPr>
            <p:ph type="body" sz="quarter" idx="11"/>
          </p:nvPr>
        </p:nvSpPr>
        <p:spPr>
          <a:xfrm>
            <a:off x="6166276" y="1005031"/>
            <a:ext cx="5809825" cy="2409825"/>
          </a:xfr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0" tIns="0" rIns="180000" bIns="0" numCol="1" anchor="t" anchorCtr="0" compatLnSpc="1">
            <a:prstTxWarp prst="textNoShape">
              <a:avLst/>
            </a:prstTxWarp>
          </a:bodyPr>
          <a:lstStyle>
            <a:lvl1pPr algn="l" defTabSz="914423" rtl="0" eaLnBrk="1" fontAlgn="base" latinLnBrk="0" hangingPunct="1">
              <a:spcBef>
                <a:spcPct val="20000"/>
              </a:spcBef>
              <a:spcAft>
                <a:spcPct val="20000"/>
              </a:spcAft>
              <a:tabLst>
                <a:tab pos="266706" algn="l"/>
                <a:tab pos="631841" algn="l"/>
                <a:tab pos="981099" algn="l"/>
              </a:tabLst>
              <a:defRPr lang="de-DE" sz="18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  <a:lvl2pPr algn="l" defTabSz="914423" rtl="0" eaLnBrk="1" fontAlgn="base" latinLnBrk="0" hangingPunct="1">
              <a:spcBef>
                <a:spcPct val="20000"/>
              </a:spcBef>
              <a:spcAft>
                <a:spcPct val="20000"/>
              </a:spcAft>
              <a:tabLst>
                <a:tab pos="266706" algn="l"/>
                <a:tab pos="631841" algn="l"/>
                <a:tab pos="981099" algn="l"/>
              </a:tabLst>
              <a:defRPr lang="de-DE" sz="16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algn="l" defTabSz="914423" rtl="0" eaLnBrk="1" fontAlgn="base" latinLnBrk="0" hangingPunct="1">
              <a:spcBef>
                <a:spcPct val="20000"/>
              </a:spcBef>
              <a:spcAft>
                <a:spcPct val="20000"/>
              </a:spcAft>
              <a:tabLst>
                <a:tab pos="266706" algn="l"/>
                <a:tab pos="631841" algn="l"/>
                <a:tab pos="981099" algn="l"/>
              </a:tabLst>
              <a:defRPr lang="de-DE" sz="16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3pPr>
            <a:lvl4pPr algn="l" defTabSz="914423" rtl="0" eaLnBrk="1" fontAlgn="base" latinLnBrk="0" hangingPunct="1">
              <a:spcBef>
                <a:spcPct val="20000"/>
              </a:spcBef>
              <a:spcAft>
                <a:spcPct val="20000"/>
              </a:spcAft>
              <a:tabLst>
                <a:tab pos="266706" algn="l"/>
                <a:tab pos="631841" algn="l"/>
                <a:tab pos="981099" algn="l"/>
              </a:tabLst>
              <a:defRPr lang="de-DE" sz="16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4pPr>
            <a:lvl5pPr algn="l" defTabSz="914423" rtl="0" eaLnBrk="1" fontAlgn="base" latinLnBrk="0" hangingPunct="1">
              <a:spcBef>
                <a:spcPct val="20000"/>
              </a:spcBef>
              <a:spcAft>
                <a:spcPct val="20000"/>
              </a:spcAft>
              <a:tabLst>
                <a:tab pos="266706" algn="l"/>
                <a:tab pos="631841" algn="l"/>
                <a:tab pos="981099" algn="l"/>
              </a:tabLst>
              <a:defRPr lang="de-DE" sz="1600" kern="1200" dirty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5pPr>
          </a:lstStyle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en-US" noProof="0"/>
          </a:p>
        </p:txBody>
      </p:sp>
      <p:sp>
        <p:nvSpPr>
          <p:cNvPr id="11" name="Rectangle 9"/>
          <p:cNvSpPr>
            <a:spLocks noChangeArrowheads="1"/>
          </p:cNvSpPr>
          <p:nvPr/>
        </p:nvSpPr>
        <p:spPr bwMode="auto">
          <a:xfrm>
            <a:off x="219600" y="798511"/>
            <a:ext cx="11756500" cy="18000"/>
          </a:xfrm>
          <a:prstGeom prst="rect">
            <a:avLst/>
          </a:prstGeom>
          <a:solidFill>
            <a:srgbClr val="FF3334"/>
          </a:solidFill>
          <a:ln w="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 sz="1800" dirty="0">
              <a:ln>
                <a:noFill/>
              </a:ln>
            </a:endParaRPr>
          </a:p>
        </p:txBody>
      </p:sp>
      <p:sp>
        <p:nvSpPr>
          <p:cNvPr id="12" name="Textplatzhalter 9"/>
          <p:cNvSpPr>
            <a:spLocks noGrp="1"/>
          </p:cNvSpPr>
          <p:nvPr>
            <p:ph type="body" sz="quarter" idx="13"/>
          </p:nvPr>
        </p:nvSpPr>
        <p:spPr>
          <a:xfrm>
            <a:off x="226800" y="1004888"/>
            <a:ext cx="5809825" cy="2409825"/>
          </a:xfr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0" tIns="0" rIns="180000" bIns="0" numCol="1" anchor="t" anchorCtr="0" compatLnSpc="1">
            <a:prstTxWarp prst="textNoShape">
              <a:avLst/>
            </a:prstTxWarp>
          </a:bodyPr>
          <a:lstStyle>
            <a:lvl1pPr algn="l" defTabSz="914423" rtl="0" eaLnBrk="1" fontAlgn="base" latinLnBrk="0" hangingPunct="1">
              <a:spcBef>
                <a:spcPct val="20000"/>
              </a:spcBef>
              <a:spcAft>
                <a:spcPct val="20000"/>
              </a:spcAft>
              <a:tabLst>
                <a:tab pos="266706" algn="l"/>
                <a:tab pos="631841" algn="l"/>
                <a:tab pos="981099" algn="l"/>
              </a:tabLst>
              <a:defRPr lang="de-DE" sz="18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  <a:lvl2pPr algn="l" defTabSz="914423" rtl="0" eaLnBrk="1" fontAlgn="base" latinLnBrk="0" hangingPunct="1">
              <a:spcBef>
                <a:spcPct val="20000"/>
              </a:spcBef>
              <a:spcAft>
                <a:spcPct val="20000"/>
              </a:spcAft>
              <a:tabLst>
                <a:tab pos="266706" algn="l"/>
                <a:tab pos="631841" algn="l"/>
                <a:tab pos="981099" algn="l"/>
              </a:tabLst>
              <a:defRPr lang="de-DE" sz="16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algn="l" defTabSz="914423" rtl="0" eaLnBrk="1" fontAlgn="base" latinLnBrk="0" hangingPunct="1">
              <a:spcBef>
                <a:spcPct val="20000"/>
              </a:spcBef>
              <a:spcAft>
                <a:spcPct val="20000"/>
              </a:spcAft>
              <a:tabLst>
                <a:tab pos="266706" algn="l"/>
                <a:tab pos="631841" algn="l"/>
                <a:tab pos="981099" algn="l"/>
              </a:tabLst>
              <a:defRPr lang="de-DE" sz="16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3pPr>
            <a:lvl4pPr algn="l" defTabSz="914423" rtl="0" eaLnBrk="1" fontAlgn="base" latinLnBrk="0" hangingPunct="1">
              <a:spcBef>
                <a:spcPct val="20000"/>
              </a:spcBef>
              <a:spcAft>
                <a:spcPct val="20000"/>
              </a:spcAft>
              <a:tabLst>
                <a:tab pos="266706" algn="l"/>
                <a:tab pos="631841" algn="l"/>
                <a:tab pos="981099" algn="l"/>
              </a:tabLst>
              <a:defRPr lang="de-DE" sz="16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4pPr>
            <a:lvl5pPr algn="l" defTabSz="914423" rtl="0" eaLnBrk="1" fontAlgn="base" latinLnBrk="0" hangingPunct="1">
              <a:spcBef>
                <a:spcPct val="20000"/>
              </a:spcBef>
              <a:spcAft>
                <a:spcPct val="20000"/>
              </a:spcAft>
              <a:tabLst>
                <a:tab pos="266706" algn="l"/>
                <a:tab pos="631841" algn="l"/>
                <a:tab pos="981099" algn="l"/>
              </a:tabLst>
              <a:defRPr lang="de-DE" sz="1600" kern="1200" dirty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5pPr>
          </a:lstStyle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en-US" noProof="0"/>
          </a:p>
        </p:txBody>
      </p:sp>
      <p:sp>
        <p:nvSpPr>
          <p:cNvPr id="9" name="Fußzeilenplatzhalter 4">
            <a:extLst>
              <a:ext uri="{FF2B5EF4-FFF2-40B4-BE49-F238E27FC236}">
                <a16:creationId xmlns:a16="http://schemas.microsoft.com/office/drawing/2014/main" id="{B641B9B7-798F-43D8-A7CB-2EF0AE2925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28259" y="6378574"/>
            <a:ext cx="8396032" cy="365125"/>
          </a:xfrm>
          <a:prstGeom prst="rect">
            <a:avLst/>
          </a:prstGeom>
        </p:spPr>
        <p:txBody>
          <a:bodyPr/>
          <a:lstStyle>
            <a:lvl1pPr algn="l">
              <a:defRPr sz="1050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 err="1"/>
              <a:t>Logistik</a:t>
            </a:r>
            <a:r>
              <a:rPr lang="en-US" dirty="0"/>
              <a:t> – </a:t>
            </a:r>
            <a:r>
              <a:rPr lang="en-US" dirty="0" err="1"/>
              <a:t>Gestaltung</a:t>
            </a:r>
            <a:r>
              <a:rPr lang="en-US" dirty="0"/>
              <a:t> und Integration| Univ.-Prof. Dr.-Ing. Frank </a:t>
            </a:r>
            <a:r>
              <a:rPr lang="en-US" dirty="0" err="1"/>
              <a:t>Straube</a:t>
            </a:r>
            <a:r>
              <a:rPr lang="en-US" dirty="0"/>
              <a:t> | Digital Supply Chain Twin </a:t>
            </a:r>
            <a:r>
              <a:rPr lang="en-US" dirty="0" err="1"/>
              <a:t>im</a:t>
            </a:r>
            <a:r>
              <a:rPr lang="en-US" dirty="0"/>
              <a:t> Aircraft Maintenance| 18.12.2020 </a:t>
            </a:r>
            <a:endParaRPr lang="de-DE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1 Text oben/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219599" y="0"/>
            <a:ext cx="11756501" cy="720000"/>
          </a:xfrm>
        </p:spPr>
        <p:txBody>
          <a:bodyPr/>
          <a:lstStyle/>
          <a:p>
            <a:r>
              <a:rPr lang="de-DE" noProof="0"/>
              <a:t>Titelmasterformat durch Klicken bearbeiten</a:t>
            </a:r>
            <a:endParaRPr lang="en-US" noProof="0"/>
          </a:p>
        </p:txBody>
      </p:sp>
      <p:sp>
        <p:nvSpPr>
          <p:cNvPr id="6" name="Textplatzhalter 9"/>
          <p:cNvSpPr>
            <a:spLocks noGrp="1"/>
          </p:cNvSpPr>
          <p:nvPr>
            <p:ph type="body" sz="quarter" idx="11"/>
          </p:nvPr>
        </p:nvSpPr>
        <p:spPr>
          <a:xfrm>
            <a:off x="226800" y="3481546"/>
            <a:ext cx="11749298" cy="2409825"/>
          </a:xfrm>
        </p:spPr>
        <p:txBody>
          <a:bodyPr/>
          <a:lstStyle/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en-US" noProof="0"/>
          </a:p>
        </p:txBody>
      </p:sp>
      <p:sp>
        <p:nvSpPr>
          <p:cNvPr id="9" name="Textplatzhalter 9"/>
          <p:cNvSpPr>
            <a:spLocks noGrp="1"/>
          </p:cNvSpPr>
          <p:nvPr>
            <p:ph type="body" sz="quarter" idx="12"/>
          </p:nvPr>
        </p:nvSpPr>
        <p:spPr>
          <a:xfrm>
            <a:off x="226800" y="1007728"/>
            <a:ext cx="11749298" cy="2412000"/>
          </a:xfrm>
        </p:spPr>
        <p:txBody>
          <a:bodyPr/>
          <a:lstStyle/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en-US" noProof="0"/>
          </a:p>
        </p:txBody>
      </p:sp>
      <p:sp>
        <p:nvSpPr>
          <p:cNvPr id="11" name="Rectangle 9"/>
          <p:cNvSpPr>
            <a:spLocks noChangeArrowheads="1"/>
          </p:cNvSpPr>
          <p:nvPr/>
        </p:nvSpPr>
        <p:spPr bwMode="auto">
          <a:xfrm>
            <a:off x="219599" y="798511"/>
            <a:ext cx="11756499" cy="18000"/>
          </a:xfrm>
          <a:prstGeom prst="rect">
            <a:avLst/>
          </a:prstGeom>
          <a:solidFill>
            <a:srgbClr val="FF3334"/>
          </a:solidFill>
          <a:ln w="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 sz="1800" dirty="0">
              <a:ln>
                <a:noFill/>
              </a:ln>
            </a:endParaRPr>
          </a:p>
        </p:txBody>
      </p:sp>
      <p:sp>
        <p:nvSpPr>
          <p:cNvPr id="10" name="Fußzeilenplatzhalter 4">
            <a:extLst>
              <a:ext uri="{FF2B5EF4-FFF2-40B4-BE49-F238E27FC236}">
                <a16:creationId xmlns:a16="http://schemas.microsoft.com/office/drawing/2014/main" id="{C687D908-AD06-4313-B7F0-091B8F7356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28259" y="6378574"/>
            <a:ext cx="8396032" cy="365125"/>
          </a:xfrm>
          <a:prstGeom prst="rect">
            <a:avLst/>
          </a:prstGeom>
        </p:spPr>
        <p:txBody>
          <a:bodyPr/>
          <a:lstStyle>
            <a:lvl1pPr algn="l">
              <a:defRPr sz="1050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 err="1"/>
              <a:t>Logistik</a:t>
            </a:r>
            <a:r>
              <a:rPr lang="en-US" dirty="0"/>
              <a:t> – </a:t>
            </a:r>
            <a:r>
              <a:rPr lang="en-US" dirty="0" err="1"/>
              <a:t>Gestaltung</a:t>
            </a:r>
            <a:r>
              <a:rPr lang="en-US" dirty="0"/>
              <a:t> und Integration| Univ.-Prof. Dr.-Ing. Frank </a:t>
            </a:r>
            <a:r>
              <a:rPr lang="en-US" dirty="0" err="1"/>
              <a:t>Straube</a:t>
            </a:r>
            <a:r>
              <a:rPr lang="en-US" dirty="0"/>
              <a:t> | Digital Supply Chain Twin </a:t>
            </a:r>
            <a:r>
              <a:rPr lang="en-US" dirty="0" err="1"/>
              <a:t>im</a:t>
            </a:r>
            <a:r>
              <a:rPr lang="en-US" dirty="0"/>
              <a:t> Aircraft Maintenance| 18.12.2020 </a:t>
            </a:r>
            <a:endParaRPr lang="de-DE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3 Text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219600" y="0"/>
            <a:ext cx="11756502" cy="720000"/>
          </a:xfrm>
        </p:spPr>
        <p:txBody>
          <a:bodyPr/>
          <a:lstStyle/>
          <a:p>
            <a:r>
              <a:rPr lang="de-DE" noProof="0"/>
              <a:t>Titelmasterformat durch Klicken bearbeiten</a:t>
            </a:r>
            <a:endParaRPr lang="en-US" noProof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0"/>
          </p:nvPr>
        </p:nvSpPr>
        <p:spPr>
          <a:xfrm>
            <a:off x="8160124" y="1011227"/>
            <a:ext cx="3815978" cy="4881581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en-US" noProof="0"/>
          </a:p>
        </p:txBody>
      </p:sp>
      <p:sp>
        <p:nvSpPr>
          <p:cNvPr id="9" name="Rectangle 9"/>
          <p:cNvSpPr>
            <a:spLocks noChangeArrowheads="1"/>
          </p:cNvSpPr>
          <p:nvPr/>
        </p:nvSpPr>
        <p:spPr bwMode="auto">
          <a:xfrm>
            <a:off x="219600" y="798512"/>
            <a:ext cx="11756502" cy="18000"/>
          </a:xfrm>
          <a:prstGeom prst="rect">
            <a:avLst/>
          </a:prstGeom>
          <a:solidFill>
            <a:srgbClr val="FF3334"/>
          </a:solidFill>
          <a:ln w="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 sz="1800" dirty="0">
              <a:ln>
                <a:noFill/>
              </a:ln>
            </a:endParaRPr>
          </a:p>
        </p:txBody>
      </p:sp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521D46F1-60E0-465E-8956-8F6CE42069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28259" y="6378574"/>
            <a:ext cx="8396032" cy="365125"/>
          </a:xfrm>
          <a:prstGeom prst="rect">
            <a:avLst/>
          </a:prstGeom>
        </p:spPr>
        <p:txBody>
          <a:bodyPr/>
          <a:lstStyle>
            <a:lvl1pPr algn="l">
              <a:defRPr sz="1050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 err="1"/>
              <a:t>Logistik</a:t>
            </a:r>
            <a:r>
              <a:rPr lang="en-US" dirty="0"/>
              <a:t> – </a:t>
            </a:r>
            <a:r>
              <a:rPr lang="en-US" dirty="0" err="1"/>
              <a:t>Gestaltung</a:t>
            </a:r>
            <a:r>
              <a:rPr lang="en-US" dirty="0"/>
              <a:t> und Integration| Univ.-Prof. Dr.-Ing. Frank </a:t>
            </a:r>
            <a:r>
              <a:rPr lang="en-US" dirty="0" err="1"/>
              <a:t>Straube</a:t>
            </a:r>
            <a:r>
              <a:rPr lang="en-US" dirty="0"/>
              <a:t> | Digital Supply Chain Twin </a:t>
            </a:r>
            <a:r>
              <a:rPr lang="en-US" dirty="0" err="1"/>
              <a:t>im</a:t>
            </a:r>
            <a:r>
              <a:rPr lang="en-US" dirty="0"/>
              <a:t> Aircraft Maintenance| 18.12.2020 </a:t>
            </a:r>
            <a:endParaRPr lang="de-DE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3 Text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219600" y="0"/>
            <a:ext cx="11756502" cy="720000"/>
          </a:xfrm>
        </p:spPr>
        <p:txBody>
          <a:bodyPr/>
          <a:lstStyle/>
          <a:p>
            <a:r>
              <a:rPr lang="de-DE" noProof="0"/>
              <a:t>Titelmasterformat durch Klicken bearbeiten</a:t>
            </a:r>
            <a:endParaRPr lang="en-US" noProof="0"/>
          </a:p>
        </p:txBody>
      </p:sp>
      <p:sp>
        <p:nvSpPr>
          <p:cNvPr id="9" name="Rectangle 9"/>
          <p:cNvSpPr>
            <a:spLocks noChangeArrowheads="1"/>
          </p:cNvSpPr>
          <p:nvPr/>
        </p:nvSpPr>
        <p:spPr bwMode="auto">
          <a:xfrm>
            <a:off x="219600" y="798512"/>
            <a:ext cx="11756502" cy="18000"/>
          </a:xfrm>
          <a:prstGeom prst="rect">
            <a:avLst/>
          </a:prstGeom>
          <a:solidFill>
            <a:srgbClr val="FF3334"/>
          </a:solidFill>
          <a:ln w="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 sz="1800" dirty="0">
              <a:ln>
                <a:noFill/>
              </a:ln>
            </a:endParaRPr>
          </a:p>
        </p:txBody>
      </p:sp>
      <p:sp>
        <p:nvSpPr>
          <p:cNvPr id="6" name="Textplatzhalter 9"/>
          <p:cNvSpPr>
            <a:spLocks noGrp="1"/>
          </p:cNvSpPr>
          <p:nvPr>
            <p:ph type="body" sz="quarter" idx="12"/>
          </p:nvPr>
        </p:nvSpPr>
        <p:spPr>
          <a:xfrm>
            <a:off x="226800" y="1004890"/>
            <a:ext cx="3815157" cy="4881581"/>
          </a:xfr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0" tIns="0" rIns="180000" bIns="0" numCol="1" anchor="t" anchorCtr="0" compatLnSpc="1">
            <a:prstTxWarp prst="textNoShape">
              <a:avLst/>
            </a:prstTxWarp>
          </a:bodyPr>
          <a:lstStyle>
            <a:lvl1pPr algn="l" defTabSz="914423" rtl="0" eaLnBrk="1" fontAlgn="base" latinLnBrk="0" hangingPunct="1">
              <a:spcBef>
                <a:spcPct val="20000"/>
              </a:spcBef>
              <a:spcAft>
                <a:spcPct val="20000"/>
              </a:spcAft>
              <a:buSzPct val="90000"/>
              <a:buFont typeface="Wingdings 3" pitchFamily="18" charset="2"/>
              <a:buChar char="u"/>
              <a:tabLst>
                <a:tab pos="266706" algn="l"/>
                <a:tab pos="631841" algn="l"/>
                <a:tab pos="981099" algn="l"/>
              </a:tabLst>
              <a:defRPr lang="de-DE" sz="18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  <a:lvl2pPr algn="l" defTabSz="914423" rtl="0" eaLnBrk="1" fontAlgn="base" latinLnBrk="0" hangingPunct="1">
              <a:spcBef>
                <a:spcPct val="20000"/>
              </a:spcBef>
              <a:spcAft>
                <a:spcPct val="20000"/>
              </a:spcAft>
              <a:buSzPct val="90000"/>
              <a:buFont typeface="Wingdings 3" pitchFamily="18" charset="2"/>
              <a:buChar char="u"/>
              <a:tabLst>
                <a:tab pos="266706" algn="l"/>
                <a:tab pos="631841" algn="l"/>
                <a:tab pos="981099" algn="l"/>
              </a:tabLst>
              <a:defRPr lang="de-DE" sz="16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algn="l" defTabSz="914423" rtl="0" eaLnBrk="1" fontAlgn="base" latinLnBrk="0" hangingPunct="1">
              <a:spcBef>
                <a:spcPct val="20000"/>
              </a:spcBef>
              <a:spcAft>
                <a:spcPct val="20000"/>
              </a:spcAft>
              <a:buSzPct val="90000"/>
              <a:buFont typeface="Wingdings 3" pitchFamily="18" charset="2"/>
              <a:buChar char="u"/>
              <a:tabLst>
                <a:tab pos="266706" algn="l"/>
                <a:tab pos="631841" algn="l"/>
                <a:tab pos="981099" algn="l"/>
              </a:tabLst>
              <a:defRPr lang="de-DE" sz="16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en-US" noProof="0"/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id="{6B08D609-57CA-41FD-8F7D-464354DB9F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28259" y="6378574"/>
            <a:ext cx="8396032" cy="365125"/>
          </a:xfrm>
          <a:prstGeom prst="rect">
            <a:avLst/>
          </a:prstGeom>
        </p:spPr>
        <p:txBody>
          <a:bodyPr/>
          <a:lstStyle>
            <a:lvl1pPr algn="l">
              <a:defRPr sz="1050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 err="1"/>
              <a:t>Logistik</a:t>
            </a:r>
            <a:r>
              <a:rPr lang="en-US" dirty="0"/>
              <a:t> – </a:t>
            </a:r>
            <a:r>
              <a:rPr lang="en-US" dirty="0" err="1"/>
              <a:t>Gestaltung</a:t>
            </a:r>
            <a:r>
              <a:rPr lang="en-US" dirty="0"/>
              <a:t> und Integration| Univ.-Prof. Dr.-Ing. Frank </a:t>
            </a:r>
            <a:r>
              <a:rPr lang="en-US" dirty="0" err="1"/>
              <a:t>Straube</a:t>
            </a:r>
            <a:r>
              <a:rPr lang="en-US" dirty="0"/>
              <a:t> | Digital Supply Chain Twin </a:t>
            </a:r>
            <a:r>
              <a:rPr lang="en-US" dirty="0" err="1"/>
              <a:t>im</a:t>
            </a:r>
            <a:r>
              <a:rPr lang="en-US" dirty="0"/>
              <a:t> Aircraft Maintenance| 18.12.2020 </a:t>
            </a:r>
            <a:endParaRPr lang="de-DE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3 Text rechts/mitte/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219599" y="0"/>
            <a:ext cx="11756501" cy="720000"/>
          </a:xfrm>
        </p:spPr>
        <p:txBody>
          <a:bodyPr/>
          <a:lstStyle/>
          <a:p>
            <a:r>
              <a:rPr lang="de-DE" noProof="0"/>
              <a:t>Titelmasterformat durch Klicken bearbeiten</a:t>
            </a:r>
            <a:endParaRPr lang="en-US" noProof="0"/>
          </a:p>
        </p:txBody>
      </p:sp>
      <p:sp>
        <p:nvSpPr>
          <p:cNvPr id="9" name="Textplatzhalter 9"/>
          <p:cNvSpPr>
            <a:spLocks noGrp="1"/>
          </p:cNvSpPr>
          <p:nvPr>
            <p:ph type="body" sz="quarter" idx="12"/>
          </p:nvPr>
        </p:nvSpPr>
        <p:spPr>
          <a:xfrm>
            <a:off x="8160944" y="1003601"/>
            <a:ext cx="3815157" cy="4881581"/>
          </a:xfr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0" tIns="0" rIns="180000" bIns="0" numCol="1" anchor="t" anchorCtr="0" compatLnSpc="1">
            <a:prstTxWarp prst="textNoShape">
              <a:avLst/>
            </a:prstTxWarp>
          </a:bodyPr>
          <a:lstStyle>
            <a:lvl1pPr algn="l" defTabSz="914423" rtl="0" eaLnBrk="1" fontAlgn="base" latinLnBrk="0" hangingPunct="1">
              <a:spcBef>
                <a:spcPct val="20000"/>
              </a:spcBef>
              <a:spcAft>
                <a:spcPct val="20000"/>
              </a:spcAft>
              <a:buSzPct val="90000"/>
              <a:buFont typeface="Wingdings 3" pitchFamily="18" charset="2"/>
              <a:buChar char="u"/>
              <a:tabLst>
                <a:tab pos="266706" algn="l"/>
                <a:tab pos="631841" algn="l"/>
                <a:tab pos="981099" algn="l"/>
              </a:tabLst>
              <a:defRPr lang="de-DE" sz="18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  <a:lvl2pPr algn="l" defTabSz="914423" rtl="0" eaLnBrk="1" fontAlgn="base" latinLnBrk="0" hangingPunct="1">
              <a:spcBef>
                <a:spcPct val="20000"/>
              </a:spcBef>
              <a:spcAft>
                <a:spcPct val="20000"/>
              </a:spcAft>
              <a:buSzPct val="90000"/>
              <a:buFont typeface="Wingdings 3" pitchFamily="18" charset="2"/>
              <a:buChar char="u"/>
              <a:tabLst>
                <a:tab pos="266706" algn="l"/>
                <a:tab pos="631841" algn="l"/>
                <a:tab pos="981099" algn="l"/>
              </a:tabLst>
              <a:defRPr lang="de-DE" sz="16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algn="l" defTabSz="914423" rtl="0" eaLnBrk="1" fontAlgn="base" latinLnBrk="0" hangingPunct="1">
              <a:spcBef>
                <a:spcPct val="20000"/>
              </a:spcBef>
              <a:spcAft>
                <a:spcPct val="20000"/>
              </a:spcAft>
              <a:buSzPct val="90000"/>
              <a:buFont typeface="Wingdings 3" pitchFamily="18" charset="2"/>
              <a:buChar char="u"/>
              <a:tabLst>
                <a:tab pos="266706" algn="l"/>
                <a:tab pos="631841" algn="l"/>
                <a:tab pos="981099" algn="l"/>
              </a:tabLst>
              <a:defRPr lang="de-DE" sz="16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en-US" noProof="0"/>
          </a:p>
        </p:txBody>
      </p:sp>
      <p:sp>
        <p:nvSpPr>
          <p:cNvPr id="12" name="Rectangle 9"/>
          <p:cNvSpPr>
            <a:spLocks noChangeArrowheads="1"/>
          </p:cNvSpPr>
          <p:nvPr/>
        </p:nvSpPr>
        <p:spPr bwMode="auto">
          <a:xfrm>
            <a:off x="219599" y="798512"/>
            <a:ext cx="11756501" cy="18000"/>
          </a:xfrm>
          <a:prstGeom prst="rect">
            <a:avLst/>
          </a:prstGeom>
          <a:solidFill>
            <a:srgbClr val="FF3334"/>
          </a:solidFill>
          <a:ln w="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 sz="1800" dirty="0">
              <a:ln>
                <a:noFill/>
              </a:ln>
            </a:endParaRPr>
          </a:p>
        </p:txBody>
      </p:sp>
      <p:sp>
        <p:nvSpPr>
          <p:cNvPr id="11" name="Textplatzhalter 9"/>
          <p:cNvSpPr>
            <a:spLocks noGrp="1"/>
          </p:cNvSpPr>
          <p:nvPr>
            <p:ph type="body" sz="quarter" idx="13"/>
          </p:nvPr>
        </p:nvSpPr>
        <p:spPr>
          <a:xfrm>
            <a:off x="226800" y="1004400"/>
            <a:ext cx="3815157" cy="4881581"/>
          </a:xfr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0" tIns="0" rIns="180000" bIns="0" numCol="1" anchor="t" anchorCtr="0" compatLnSpc="1">
            <a:prstTxWarp prst="textNoShape">
              <a:avLst/>
            </a:prstTxWarp>
          </a:bodyPr>
          <a:lstStyle>
            <a:lvl1pPr algn="l" defTabSz="914423" rtl="0" eaLnBrk="1" fontAlgn="base" latinLnBrk="0" hangingPunct="1">
              <a:spcBef>
                <a:spcPct val="20000"/>
              </a:spcBef>
              <a:spcAft>
                <a:spcPct val="20000"/>
              </a:spcAft>
              <a:buSzPct val="90000"/>
              <a:buFont typeface="Wingdings 3" pitchFamily="18" charset="2"/>
              <a:buChar char="u"/>
              <a:tabLst>
                <a:tab pos="266706" algn="l"/>
                <a:tab pos="631841" algn="l"/>
                <a:tab pos="981099" algn="l"/>
              </a:tabLst>
              <a:defRPr lang="de-DE" sz="18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  <a:lvl2pPr algn="l" defTabSz="914423" rtl="0" eaLnBrk="1" fontAlgn="base" latinLnBrk="0" hangingPunct="1">
              <a:spcBef>
                <a:spcPct val="20000"/>
              </a:spcBef>
              <a:spcAft>
                <a:spcPct val="20000"/>
              </a:spcAft>
              <a:buSzPct val="90000"/>
              <a:buFont typeface="Wingdings 3" pitchFamily="18" charset="2"/>
              <a:buChar char="u"/>
              <a:tabLst>
                <a:tab pos="266706" algn="l"/>
                <a:tab pos="631841" algn="l"/>
                <a:tab pos="981099" algn="l"/>
              </a:tabLst>
              <a:defRPr lang="de-DE" sz="16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algn="l" defTabSz="914423" rtl="0" eaLnBrk="1" fontAlgn="base" latinLnBrk="0" hangingPunct="1">
              <a:spcBef>
                <a:spcPct val="20000"/>
              </a:spcBef>
              <a:spcAft>
                <a:spcPct val="20000"/>
              </a:spcAft>
              <a:buSzPct val="90000"/>
              <a:buFont typeface="Wingdings 3" pitchFamily="18" charset="2"/>
              <a:buChar char="u"/>
              <a:tabLst>
                <a:tab pos="266706" algn="l"/>
                <a:tab pos="631841" algn="l"/>
                <a:tab pos="981099" algn="l"/>
              </a:tabLst>
              <a:defRPr lang="de-DE" sz="16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en-US" noProof="0"/>
          </a:p>
        </p:txBody>
      </p:sp>
      <p:sp>
        <p:nvSpPr>
          <p:cNvPr id="13" name="Textplatzhalter 9"/>
          <p:cNvSpPr>
            <a:spLocks noGrp="1"/>
          </p:cNvSpPr>
          <p:nvPr>
            <p:ph type="body" sz="quarter" idx="14"/>
          </p:nvPr>
        </p:nvSpPr>
        <p:spPr>
          <a:xfrm>
            <a:off x="4190271" y="1003601"/>
            <a:ext cx="3815157" cy="4881581"/>
          </a:xfr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0" tIns="0" rIns="180000" bIns="0" numCol="1" anchor="t" anchorCtr="0" compatLnSpc="1">
            <a:prstTxWarp prst="textNoShape">
              <a:avLst/>
            </a:prstTxWarp>
          </a:bodyPr>
          <a:lstStyle>
            <a:lvl1pPr algn="l" defTabSz="914423" rtl="0" eaLnBrk="1" fontAlgn="base" latinLnBrk="0" hangingPunct="1">
              <a:spcBef>
                <a:spcPct val="20000"/>
              </a:spcBef>
              <a:spcAft>
                <a:spcPct val="20000"/>
              </a:spcAft>
              <a:buSzPct val="90000"/>
              <a:buFont typeface="Wingdings 3" pitchFamily="18" charset="2"/>
              <a:buChar char="u"/>
              <a:tabLst>
                <a:tab pos="266706" algn="l"/>
                <a:tab pos="631841" algn="l"/>
                <a:tab pos="981099" algn="l"/>
              </a:tabLst>
              <a:defRPr lang="de-DE" sz="18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  <a:lvl2pPr algn="l" defTabSz="914423" rtl="0" eaLnBrk="1" fontAlgn="base" latinLnBrk="0" hangingPunct="1">
              <a:spcBef>
                <a:spcPct val="20000"/>
              </a:spcBef>
              <a:spcAft>
                <a:spcPct val="20000"/>
              </a:spcAft>
              <a:buSzPct val="90000"/>
              <a:buFont typeface="Wingdings 3" pitchFamily="18" charset="2"/>
              <a:buChar char="u"/>
              <a:tabLst>
                <a:tab pos="266706" algn="l"/>
                <a:tab pos="631841" algn="l"/>
                <a:tab pos="981099" algn="l"/>
              </a:tabLst>
              <a:defRPr lang="de-DE" sz="16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algn="l" defTabSz="914423" rtl="0" eaLnBrk="1" fontAlgn="base" latinLnBrk="0" hangingPunct="1">
              <a:spcBef>
                <a:spcPct val="20000"/>
              </a:spcBef>
              <a:spcAft>
                <a:spcPct val="20000"/>
              </a:spcAft>
              <a:buSzPct val="90000"/>
              <a:buFont typeface="Wingdings 3" pitchFamily="18" charset="2"/>
              <a:buChar char="u"/>
              <a:tabLst>
                <a:tab pos="266706" algn="l"/>
                <a:tab pos="631841" algn="l"/>
                <a:tab pos="981099" algn="l"/>
              </a:tabLst>
              <a:defRPr lang="de-DE" sz="16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en-US" noProof="0"/>
          </a:p>
        </p:txBody>
      </p:sp>
      <p:sp>
        <p:nvSpPr>
          <p:cNvPr id="10" name="Fußzeilenplatzhalter 4">
            <a:extLst>
              <a:ext uri="{FF2B5EF4-FFF2-40B4-BE49-F238E27FC236}">
                <a16:creationId xmlns:a16="http://schemas.microsoft.com/office/drawing/2014/main" id="{CB1AE770-4D75-4DAE-8784-27AFC1E7B3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28259" y="6378574"/>
            <a:ext cx="8396032" cy="365125"/>
          </a:xfrm>
          <a:prstGeom prst="rect">
            <a:avLst/>
          </a:prstGeom>
        </p:spPr>
        <p:txBody>
          <a:bodyPr/>
          <a:lstStyle>
            <a:lvl1pPr algn="l">
              <a:defRPr sz="1050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 err="1"/>
              <a:t>Logistik</a:t>
            </a:r>
            <a:r>
              <a:rPr lang="en-US" dirty="0"/>
              <a:t> – </a:t>
            </a:r>
            <a:r>
              <a:rPr lang="en-US" dirty="0" err="1"/>
              <a:t>Gestaltung</a:t>
            </a:r>
            <a:r>
              <a:rPr lang="en-US" dirty="0"/>
              <a:t> und Integration| Univ.-Prof. Dr.-Ing. Frank </a:t>
            </a:r>
            <a:r>
              <a:rPr lang="en-US" dirty="0" err="1"/>
              <a:t>Straube</a:t>
            </a:r>
            <a:r>
              <a:rPr lang="en-US" dirty="0"/>
              <a:t> | Digital Supply Chain Twin </a:t>
            </a:r>
            <a:r>
              <a:rPr lang="en-US" dirty="0" err="1"/>
              <a:t>im</a:t>
            </a:r>
            <a:r>
              <a:rPr lang="en-US" dirty="0"/>
              <a:t> Aircraft Maintenance| 18.12.2020 </a:t>
            </a:r>
            <a:endParaRPr lang="de-DE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3 Text 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219599" y="0"/>
            <a:ext cx="11756501" cy="720000"/>
          </a:xfrm>
        </p:spPr>
        <p:txBody>
          <a:bodyPr/>
          <a:lstStyle/>
          <a:p>
            <a:r>
              <a:rPr lang="de-DE" noProof="0"/>
              <a:t>Titelmasterformat durch Klicken bearbeiten</a:t>
            </a:r>
            <a:endParaRPr lang="en-US" noProof="0"/>
          </a:p>
        </p:txBody>
      </p:sp>
      <p:sp>
        <p:nvSpPr>
          <p:cNvPr id="9" name="Textplatzhalter 9"/>
          <p:cNvSpPr>
            <a:spLocks noGrp="1"/>
          </p:cNvSpPr>
          <p:nvPr>
            <p:ph type="body" sz="quarter" idx="12"/>
          </p:nvPr>
        </p:nvSpPr>
        <p:spPr>
          <a:xfrm>
            <a:off x="8161190" y="3500581"/>
            <a:ext cx="3814911" cy="2386031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/>
            </a:lvl4pPr>
            <a:lvl5pPr>
              <a:defRPr baseline="0"/>
            </a:lvl5pPr>
          </a:lstStyle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en-US" noProof="0"/>
          </a:p>
        </p:txBody>
      </p:sp>
      <p:sp>
        <p:nvSpPr>
          <p:cNvPr id="12" name="Rectangle 9"/>
          <p:cNvSpPr>
            <a:spLocks noChangeArrowheads="1"/>
          </p:cNvSpPr>
          <p:nvPr/>
        </p:nvSpPr>
        <p:spPr bwMode="auto">
          <a:xfrm>
            <a:off x="219600" y="799200"/>
            <a:ext cx="11756501" cy="18000"/>
          </a:xfrm>
          <a:prstGeom prst="rect">
            <a:avLst/>
          </a:prstGeom>
          <a:solidFill>
            <a:srgbClr val="FF3334"/>
          </a:solidFill>
          <a:ln w="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 sz="1800" dirty="0">
              <a:ln>
                <a:noFill/>
              </a:ln>
            </a:endParaRPr>
          </a:p>
        </p:txBody>
      </p:sp>
      <p:sp>
        <p:nvSpPr>
          <p:cNvPr id="11" name="Textplatzhalter 9"/>
          <p:cNvSpPr>
            <a:spLocks noGrp="1"/>
          </p:cNvSpPr>
          <p:nvPr>
            <p:ph type="body" sz="quarter" idx="13"/>
          </p:nvPr>
        </p:nvSpPr>
        <p:spPr>
          <a:xfrm>
            <a:off x="219600" y="3500580"/>
            <a:ext cx="3814911" cy="2386031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/>
            </a:lvl4pPr>
            <a:lvl5pPr>
              <a:defRPr baseline="0"/>
            </a:lvl5pPr>
          </a:lstStyle>
          <a:p>
            <a:pPr lvl="0"/>
            <a:r>
              <a:rPr lang="de-DE" noProof="0" dirty="0"/>
              <a:t>Textmasterformat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  <a:endParaRPr lang="en-US" noProof="0" dirty="0"/>
          </a:p>
        </p:txBody>
      </p:sp>
      <p:sp>
        <p:nvSpPr>
          <p:cNvPr id="13" name="Textplatzhalter 9"/>
          <p:cNvSpPr>
            <a:spLocks noGrp="1"/>
          </p:cNvSpPr>
          <p:nvPr>
            <p:ph type="body" sz="quarter" idx="14"/>
          </p:nvPr>
        </p:nvSpPr>
        <p:spPr>
          <a:xfrm>
            <a:off x="4190395" y="3500579"/>
            <a:ext cx="3814911" cy="2386031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/>
            </a:lvl4pPr>
            <a:lvl5pPr>
              <a:defRPr baseline="0"/>
            </a:lvl5pPr>
          </a:lstStyle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en-US" noProof="0"/>
          </a:p>
        </p:txBody>
      </p:sp>
      <p:sp>
        <p:nvSpPr>
          <p:cNvPr id="10" name="Fußzeilenplatzhalter 4">
            <a:extLst>
              <a:ext uri="{FF2B5EF4-FFF2-40B4-BE49-F238E27FC236}">
                <a16:creationId xmlns:a16="http://schemas.microsoft.com/office/drawing/2014/main" id="{41A1DDBF-CA5C-4F43-B790-25F9F728F8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28259" y="6378574"/>
            <a:ext cx="8396032" cy="365125"/>
          </a:xfrm>
          <a:prstGeom prst="rect">
            <a:avLst/>
          </a:prstGeom>
        </p:spPr>
        <p:txBody>
          <a:bodyPr/>
          <a:lstStyle>
            <a:lvl1pPr algn="l">
              <a:defRPr sz="1050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 err="1"/>
              <a:t>Logistik</a:t>
            </a:r>
            <a:r>
              <a:rPr lang="en-US" dirty="0"/>
              <a:t> – </a:t>
            </a:r>
            <a:r>
              <a:rPr lang="en-US" dirty="0" err="1"/>
              <a:t>Gestaltung</a:t>
            </a:r>
            <a:r>
              <a:rPr lang="en-US" dirty="0"/>
              <a:t> und Integration| Univ.-Prof. Dr.-Ing. Frank </a:t>
            </a:r>
            <a:r>
              <a:rPr lang="en-US" dirty="0" err="1"/>
              <a:t>Straube</a:t>
            </a:r>
            <a:r>
              <a:rPr lang="en-US" dirty="0"/>
              <a:t> | Digital Supply Chain Twin </a:t>
            </a:r>
            <a:r>
              <a:rPr lang="en-US" dirty="0" err="1"/>
              <a:t>im</a:t>
            </a:r>
            <a:r>
              <a:rPr lang="en-US" dirty="0"/>
              <a:t> Aircraft Maintenance| 18.12.2020 </a:t>
            </a:r>
            <a:endParaRPr lang="de-DE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3 Text 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219599" y="0"/>
            <a:ext cx="11756501" cy="720000"/>
          </a:xfrm>
        </p:spPr>
        <p:txBody>
          <a:bodyPr/>
          <a:lstStyle/>
          <a:p>
            <a:r>
              <a:rPr lang="de-DE" noProof="0"/>
              <a:t>Titelmasterformat durch Klicken bearbeiten</a:t>
            </a:r>
            <a:endParaRPr lang="en-US" noProof="0"/>
          </a:p>
        </p:txBody>
      </p:sp>
      <p:sp>
        <p:nvSpPr>
          <p:cNvPr id="15" name="Textplatzhalter 9"/>
          <p:cNvSpPr>
            <a:spLocks noGrp="1"/>
          </p:cNvSpPr>
          <p:nvPr>
            <p:ph type="body" sz="quarter" idx="12"/>
          </p:nvPr>
        </p:nvSpPr>
        <p:spPr>
          <a:xfrm>
            <a:off x="8164462" y="1005031"/>
            <a:ext cx="3811639" cy="2386031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 dirty="0"/>
              <a:t>Textmasterformat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  <a:endParaRPr lang="en-US" noProof="0" dirty="0"/>
          </a:p>
        </p:txBody>
      </p:sp>
      <p:sp>
        <p:nvSpPr>
          <p:cNvPr id="9" name="Rectangle 9"/>
          <p:cNvSpPr>
            <a:spLocks noChangeArrowheads="1"/>
          </p:cNvSpPr>
          <p:nvPr/>
        </p:nvSpPr>
        <p:spPr bwMode="auto">
          <a:xfrm>
            <a:off x="219598" y="799200"/>
            <a:ext cx="11756501" cy="18000"/>
          </a:xfrm>
          <a:prstGeom prst="rect">
            <a:avLst/>
          </a:prstGeom>
          <a:solidFill>
            <a:srgbClr val="FF3334"/>
          </a:solidFill>
          <a:ln w="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 sz="1800" dirty="0">
              <a:ln>
                <a:noFill/>
              </a:ln>
            </a:endParaRPr>
          </a:p>
        </p:txBody>
      </p:sp>
      <p:sp>
        <p:nvSpPr>
          <p:cNvPr id="13" name="Textplatzhalter 9"/>
          <p:cNvSpPr>
            <a:spLocks noGrp="1"/>
          </p:cNvSpPr>
          <p:nvPr>
            <p:ph type="body" sz="quarter" idx="13" hasCustomPrompt="1"/>
          </p:nvPr>
        </p:nvSpPr>
        <p:spPr>
          <a:xfrm>
            <a:off x="219599" y="1005030"/>
            <a:ext cx="3811639" cy="2386031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 dirty="0"/>
              <a:t>Textmasterformat bearbeiten</a:t>
            </a:r>
          </a:p>
          <a:p>
            <a:pPr lvl="1"/>
            <a:r>
              <a:rPr lang="de-DE" noProof="0" dirty="0"/>
              <a:t>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 err="1"/>
              <a:t>ünfte</a:t>
            </a:r>
            <a:r>
              <a:rPr lang="de-DE" noProof="0" dirty="0"/>
              <a:t> Ebene</a:t>
            </a:r>
            <a:endParaRPr lang="en-US" noProof="0" dirty="0"/>
          </a:p>
        </p:txBody>
      </p:sp>
      <p:sp>
        <p:nvSpPr>
          <p:cNvPr id="16" name="Textplatzhalter 9"/>
          <p:cNvSpPr>
            <a:spLocks noGrp="1"/>
          </p:cNvSpPr>
          <p:nvPr>
            <p:ph type="body" sz="quarter" idx="14"/>
          </p:nvPr>
        </p:nvSpPr>
        <p:spPr>
          <a:xfrm>
            <a:off x="4192030" y="1005030"/>
            <a:ext cx="3811639" cy="2386031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en-US" noProof="0"/>
          </a:p>
        </p:txBody>
      </p:sp>
      <p:sp>
        <p:nvSpPr>
          <p:cNvPr id="10" name="Fußzeilenplatzhalter 4">
            <a:extLst>
              <a:ext uri="{FF2B5EF4-FFF2-40B4-BE49-F238E27FC236}">
                <a16:creationId xmlns:a16="http://schemas.microsoft.com/office/drawing/2014/main" id="{3F8BB56E-A00E-4684-AD88-BD8E44803B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28259" y="6378574"/>
            <a:ext cx="8396032" cy="365125"/>
          </a:xfrm>
          <a:prstGeom prst="rect">
            <a:avLst/>
          </a:prstGeom>
        </p:spPr>
        <p:txBody>
          <a:bodyPr/>
          <a:lstStyle>
            <a:lvl1pPr algn="l">
              <a:defRPr sz="1050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 err="1"/>
              <a:t>Logistik</a:t>
            </a:r>
            <a:r>
              <a:rPr lang="en-US" dirty="0"/>
              <a:t> – </a:t>
            </a:r>
            <a:r>
              <a:rPr lang="en-US" dirty="0" err="1"/>
              <a:t>Gestaltung</a:t>
            </a:r>
            <a:r>
              <a:rPr lang="en-US" dirty="0"/>
              <a:t> und Integration| Univ.-Prof. Dr.-Ing. Frank </a:t>
            </a:r>
            <a:r>
              <a:rPr lang="en-US" dirty="0" err="1"/>
              <a:t>Straube</a:t>
            </a:r>
            <a:r>
              <a:rPr lang="en-US" dirty="0"/>
              <a:t> | Digital Supply Chain Twin </a:t>
            </a:r>
            <a:r>
              <a:rPr lang="en-US" dirty="0" err="1"/>
              <a:t>im</a:t>
            </a:r>
            <a:r>
              <a:rPr lang="en-US" dirty="0"/>
              <a:t> Aircraft Maintenance| 18.12.2020 </a:t>
            </a:r>
            <a:endParaRPr lang="de-DE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/3 Text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219600" y="0"/>
            <a:ext cx="11756501" cy="720000"/>
          </a:xfrm>
        </p:spPr>
        <p:txBody>
          <a:bodyPr/>
          <a:lstStyle/>
          <a:p>
            <a:r>
              <a:rPr lang="de-DE" noProof="0"/>
              <a:t>Titelmasterformat durch Klicken bearbeiten</a:t>
            </a:r>
            <a:endParaRPr lang="en-US" noProof="0"/>
          </a:p>
        </p:txBody>
      </p:sp>
      <p:sp>
        <p:nvSpPr>
          <p:cNvPr id="8" name="Rectangle 9"/>
          <p:cNvSpPr>
            <a:spLocks noChangeArrowheads="1"/>
          </p:cNvSpPr>
          <p:nvPr/>
        </p:nvSpPr>
        <p:spPr bwMode="auto">
          <a:xfrm>
            <a:off x="219598" y="798512"/>
            <a:ext cx="11756503" cy="18000"/>
          </a:xfrm>
          <a:prstGeom prst="rect">
            <a:avLst/>
          </a:prstGeom>
          <a:solidFill>
            <a:srgbClr val="FF3334"/>
          </a:solidFill>
          <a:ln w="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 sz="1800" dirty="0">
              <a:ln>
                <a:noFill/>
              </a:ln>
            </a:endParaRP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0"/>
          </p:nvPr>
        </p:nvSpPr>
        <p:spPr>
          <a:xfrm>
            <a:off x="2851200" y="1000108"/>
            <a:ext cx="9124902" cy="4881581"/>
          </a:xfrm>
        </p:spPr>
        <p:txBody>
          <a:bodyPr/>
          <a:lstStyle>
            <a:lvl1pPr>
              <a:buClr>
                <a:schemeClr val="accent6"/>
              </a:buClr>
              <a:defRPr/>
            </a:lvl1pPr>
            <a:lvl3pPr>
              <a:buClr>
                <a:schemeClr val="accent3"/>
              </a:buClr>
              <a:defRPr/>
            </a:lvl3pPr>
          </a:lstStyle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en-US" noProof="0"/>
          </a:p>
        </p:txBody>
      </p:sp>
      <p:sp>
        <p:nvSpPr>
          <p:cNvPr id="9" name="Fußzeilenplatzhalter 4">
            <a:extLst>
              <a:ext uri="{FF2B5EF4-FFF2-40B4-BE49-F238E27FC236}">
                <a16:creationId xmlns:a16="http://schemas.microsoft.com/office/drawing/2014/main" id="{56B49A44-A029-49D8-A4FF-CAD85BF9C0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28259" y="6378574"/>
            <a:ext cx="8396032" cy="365125"/>
          </a:xfrm>
          <a:prstGeom prst="rect">
            <a:avLst/>
          </a:prstGeom>
        </p:spPr>
        <p:txBody>
          <a:bodyPr/>
          <a:lstStyle>
            <a:lvl1pPr algn="l">
              <a:defRPr sz="1050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 err="1"/>
              <a:t>Logistik</a:t>
            </a:r>
            <a:r>
              <a:rPr lang="en-US" dirty="0"/>
              <a:t> – </a:t>
            </a:r>
            <a:r>
              <a:rPr lang="en-US" dirty="0" err="1"/>
              <a:t>Gestaltung</a:t>
            </a:r>
            <a:r>
              <a:rPr lang="en-US" dirty="0"/>
              <a:t> und Integration| Univ.-Prof. Dr.-Ing. Frank </a:t>
            </a:r>
            <a:r>
              <a:rPr lang="en-US" dirty="0" err="1"/>
              <a:t>Straube</a:t>
            </a:r>
            <a:r>
              <a:rPr lang="en-US" dirty="0"/>
              <a:t> | Digital Supply Chain Twin </a:t>
            </a:r>
            <a:r>
              <a:rPr lang="en-US" dirty="0" err="1"/>
              <a:t>im</a:t>
            </a:r>
            <a:r>
              <a:rPr lang="en-US" dirty="0"/>
              <a:t> Aircraft Maintenance| 18.12.2020 </a:t>
            </a:r>
            <a:endParaRPr lang="de-DE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lieder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9"/>
          <p:cNvSpPr>
            <a:spLocks noChangeArrowheads="1"/>
          </p:cNvSpPr>
          <p:nvPr userDrawn="1"/>
        </p:nvSpPr>
        <p:spPr bwMode="auto">
          <a:xfrm>
            <a:off x="2851200" y="1571663"/>
            <a:ext cx="9124902" cy="36000"/>
          </a:xfrm>
          <a:prstGeom prst="rect">
            <a:avLst/>
          </a:prstGeom>
          <a:solidFill>
            <a:srgbClr val="FF3334"/>
          </a:solidFill>
          <a:ln w="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 sz="1800" dirty="0">
              <a:ln>
                <a:noFill/>
              </a:ln>
            </a:endParaRPr>
          </a:p>
        </p:txBody>
      </p:sp>
      <p:sp>
        <p:nvSpPr>
          <p:cNvPr id="21" name="Titel 20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noProof="0"/>
              <a:t>Titelmasterformat durch Klicken bearbeiten</a:t>
            </a:r>
            <a:endParaRPr lang="en-US" noProof="0"/>
          </a:p>
        </p:txBody>
      </p:sp>
      <p:sp>
        <p:nvSpPr>
          <p:cNvPr id="27" name="Textplatzhalter 26"/>
          <p:cNvSpPr>
            <a:spLocks noGrp="1"/>
          </p:cNvSpPr>
          <p:nvPr>
            <p:ph type="body" sz="quarter" idx="10"/>
          </p:nvPr>
        </p:nvSpPr>
        <p:spPr>
          <a:xfrm>
            <a:off x="2879999" y="1714489"/>
            <a:ext cx="9096103" cy="4000512"/>
          </a:xfrm>
        </p:spPr>
        <p:txBody>
          <a:bodyPr/>
          <a:lstStyle/>
          <a:p>
            <a:pPr lvl="0"/>
            <a:r>
              <a:rPr lang="de-DE" noProof="0"/>
              <a:t>Textmasterformat bearbeiten</a:t>
            </a:r>
          </a:p>
        </p:txBody>
      </p:sp>
      <p:sp>
        <p:nvSpPr>
          <p:cNvPr id="7" name="Fußzeilenplatzhalter 4">
            <a:extLst>
              <a:ext uri="{FF2B5EF4-FFF2-40B4-BE49-F238E27FC236}">
                <a16:creationId xmlns:a16="http://schemas.microsoft.com/office/drawing/2014/main" id="{AA750ED9-BC48-4790-93AC-5F4DBDA12D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28259" y="6378574"/>
            <a:ext cx="8396032" cy="365125"/>
          </a:xfrm>
          <a:prstGeom prst="rect">
            <a:avLst/>
          </a:prstGeom>
        </p:spPr>
        <p:txBody>
          <a:bodyPr/>
          <a:lstStyle>
            <a:lvl1pPr algn="l">
              <a:defRPr sz="1050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 err="1"/>
              <a:t>Logistik</a:t>
            </a:r>
            <a:r>
              <a:rPr lang="en-US" dirty="0"/>
              <a:t> – </a:t>
            </a:r>
            <a:r>
              <a:rPr lang="en-US" dirty="0" err="1"/>
              <a:t>Gestaltung</a:t>
            </a:r>
            <a:r>
              <a:rPr lang="en-US" dirty="0"/>
              <a:t> und Integration| Univ.-Prof. Dr.-Ing. Frank </a:t>
            </a:r>
            <a:r>
              <a:rPr lang="en-US" dirty="0" err="1"/>
              <a:t>Straube</a:t>
            </a:r>
            <a:r>
              <a:rPr lang="en-US" dirty="0"/>
              <a:t> | Digital Supply Chain Twin </a:t>
            </a:r>
            <a:r>
              <a:rPr lang="en-US" dirty="0" err="1"/>
              <a:t>im</a:t>
            </a:r>
            <a:r>
              <a:rPr lang="en-US" dirty="0"/>
              <a:t> Aircraft Maintenance| 18.12.2020 </a:t>
            </a:r>
            <a:endParaRPr lang="de-DE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/3 Text link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219600" y="0"/>
            <a:ext cx="11756502" cy="720000"/>
          </a:xfrm>
        </p:spPr>
        <p:txBody>
          <a:bodyPr/>
          <a:lstStyle/>
          <a:p>
            <a:r>
              <a:rPr lang="de-DE" noProof="0"/>
              <a:t>Titelmasterformat durch Klicken bearbeiten</a:t>
            </a:r>
            <a:endParaRPr lang="en-US" noProof="0"/>
          </a:p>
        </p:txBody>
      </p:sp>
      <p:sp>
        <p:nvSpPr>
          <p:cNvPr id="8" name="Rectangle 9"/>
          <p:cNvSpPr>
            <a:spLocks noChangeArrowheads="1"/>
          </p:cNvSpPr>
          <p:nvPr/>
        </p:nvSpPr>
        <p:spPr bwMode="auto">
          <a:xfrm>
            <a:off x="219600" y="798512"/>
            <a:ext cx="11756502" cy="18000"/>
          </a:xfrm>
          <a:prstGeom prst="rect">
            <a:avLst/>
          </a:prstGeom>
          <a:solidFill>
            <a:srgbClr val="FF3334"/>
          </a:solidFill>
          <a:ln w="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 sz="1800" dirty="0">
              <a:ln>
                <a:noFill/>
              </a:ln>
            </a:endParaRPr>
          </a:p>
        </p:txBody>
      </p:sp>
      <p:sp>
        <p:nvSpPr>
          <p:cNvPr id="6" name="Textplatzhalter 9"/>
          <p:cNvSpPr>
            <a:spLocks noGrp="1"/>
          </p:cNvSpPr>
          <p:nvPr>
            <p:ph type="body" sz="quarter" idx="11"/>
          </p:nvPr>
        </p:nvSpPr>
        <p:spPr>
          <a:xfrm>
            <a:off x="226800" y="1004890"/>
            <a:ext cx="8418462" cy="4881581"/>
          </a:xfrm>
        </p:spPr>
        <p:txBody>
          <a:bodyPr/>
          <a:lstStyle/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en-US" noProof="0"/>
          </a:p>
        </p:txBody>
      </p:sp>
      <p:sp>
        <p:nvSpPr>
          <p:cNvPr id="9" name="Fußzeilenplatzhalter 4">
            <a:extLst>
              <a:ext uri="{FF2B5EF4-FFF2-40B4-BE49-F238E27FC236}">
                <a16:creationId xmlns:a16="http://schemas.microsoft.com/office/drawing/2014/main" id="{58890F4A-AF9B-4731-B1B1-78DC8D4A02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28259" y="6378574"/>
            <a:ext cx="8396032" cy="365125"/>
          </a:xfrm>
          <a:prstGeom prst="rect">
            <a:avLst/>
          </a:prstGeom>
        </p:spPr>
        <p:txBody>
          <a:bodyPr/>
          <a:lstStyle>
            <a:lvl1pPr algn="l">
              <a:defRPr sz="1050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 err="1"/>
              <a:t>Logistik</a:t>
            </a:r>
            <a:r>
              <a:rPr lang="en-US" dirty="0"/>
              <a:t> – </a:t>
            </a:r>
            <a:r>
              <a:rPr lang="en-US" dirty="0" err="1"/>
              <a:t>Gestaltung</a:t>
            </a:r>
            <a:r>
              <a:rPr lang="en-US" dirty="0"/>
              <a:t> und Integration| Univ.-Prof. Dr.-Ing. Frank </a:t>
            </a:r>
            <a:r>
              <a:rPr lang="en-US" dirty="0" err="1"/>
              <a:t>Straube</a:t>
            </a:r>
            <a:r>
              <a:rPr lang="en-US" dirty="0"/>
              <a:t> | Digital Supply Chain Twin </a:t>
            </a:r>
            <a:r>
              <a:rPr lang="en-US" dirty="0" err="1"/>
              <a:t>im</a:t>
            </a:r>
            <a:r>
              <a:rPr lang="en-US" dirty="0"/>
              <a:t> Aircraft Maintenance| 18.12.2020 </a:t>
            </a:r>
            <a:endParaRPr lang="de-DE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1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219600" y="0"/>
            <a:ext cx="11756502" cy="720000"/>
          </a:xfrm>
        </p:spPr>
        <p:txBody>
          <a:bodyPr/>
          <a:lstStyle/>
          <a:p>
            <a:r>
              <a:rPr lang="de-DE" noProof="0"/>
              <a:t>Titelmasterformat durch Klicken bearbeiten</a:t>
            </a:r>
            <a:endParaRPr lang="en-US" noProof="0"/>
          </a:p>
        </p:txBody>
      </p:sp>
      <p:sp>
        <p:nvSpPr>
          <p:cNvPr id="6" name="Textplatzhalter 9"/>
          <p:cNvSpPr>
            <a:spLocks noGrp="1"/>
          </p:cNvSpPr>
          <p:nvPr>
            <p:ph type="body" sz="quarter" idx="11"/>
          </p:nvPr>
        </p:nvSpPr>
        <p:spPr>
          <a:xfrm>
            <a:off x="226800" y="1004890"/>
            <a:ext cx="11749302" cy="4881581"/>
          </a:xfrm>
        </p:spPr>
        <p:txBody>
          <a:bodyPr/>
          <a:lstStyle/>
          <a:p>
            <a:pPr lvl="0"/>
            <a:r>
              <a:rPr lang="de-DE" noProof="0" dirty="0"/>
              <a:t>Textmasterformat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  <a:endParaRPr lang="en-US" noProof="0" dirty="0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219600" y="798512"/>
            <a:ext cx="11756502" cy="18000"/>
          </a:xfrm>
          <a:prstGeom prst="rect">
            <a:avLst/>
          </a:prstGeom>
          <a:solidFill>
            <a:srgbClr val="FF3334"/>
          </a:solidFill>
          <a:ln w="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 sz="1800" dirty="0">
              <a:ln>
                <a:noFill/>
              </a:ln>
            </a:endParaRPr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id="{E2875AB8-7C9D-485B-AD2A-316B38212B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28259" y="6378574"/>
            <a:ext cx="8396032" cy="365125"/>
          </a:xfrm>
          <a:prstGeom prst="rect">
            <a:avLst/>
          </a:prstGeom>
        </p:spPr>
        <p:txBody>
          <a:bodyPr/>
          <a:lstStyle>
            <a:lvl1pPr algn="l">
              <a:defRPr sz="1050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 err="1"/>
              <a:t>Logistik</a:t>
            </a:r>
            <a:r>
              <a:rPr lang="en-US" dirty="0"/>
              <a:t> – </a:t>
            </a:r>
            <a:r>
              <a:rPr lang="en-US" dirty="0" err="1"/>
              <a:t>Gestaltung</a:t>
            </a:r>
            <a:r>
              <a:rPr lang="en-US" dirty="0"/>
              <a:t> und Integration| Univ.-Prof. Dr.-Ing. Frank </a:t>
            </a:r>
            <a:r>
              <a:rPr lang="en-US" dirty="0" err="1"/>
              <a:t>Straube</a:t>
            </a:r>
            <a:r>
              <a:rPr lang="en-US" dirty="0"/>
              <a:t> | Digital Supply Chain Twin </a:t>
            </a:r>
            <a:r>
              <a:rPr lang="en-US" dirty="0" err="1"/>
              <a:t>im</a:t>
            </a:r>
            <a:r>
              <a:rPr lang="en-US" dirty="0"/>
              <a:t> Aircraft Maintenance| 18.12.2020 </a:t>
            </a:r>
            <a:endParaRPr lang="de-DE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Kei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219600" y="0"/>
            <a:ext cx="11756502" cy="720000"/>
          </a:xfrm>
        </p:spPr>
        <p:txBody>
          <a:bodyPr/>
          <a:lstStyle/>
          <a:p>
            <a:r>
              <a:rPr lang="de-DE" noProof="0"/>
              <a:t>Titelmasterformat durch Klicken bearbeiten</a:t>
            </a:r>
            <a:endParaRPr lang="en-US" noProof="0"/>
          </a:p>
        </p:txBody>
      </p:sp>
      <p:sp>
        <p:nvSpPr>
          <p:cNvPr id="5" name="Rectangle 9"/>
          <p:cNvSpPr>
            <a:spLocks noChangeArrowheads="1"/>
          </p:cNvSpPr>
          <p:nvPr/>
        </p:nvSpPr>
        <p:spPr bwMode="auto">
          <a:xfrm>
            <a:off x="219600" y="798512"/>
            <a:ext cx="11756502" cy="18000"/>
          </a:xfrm>
          <a:prstGeom prst="rect">
            <a:avLst/>
          </a:prstGeom>
          <a:solidFill>
            <a:srgbClr val="FF3334"/>
          </a:solidFill>
          <a:ln w="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 sz="1800" dirty="0">
              <a:ln>
                <a:noFill/>
              </a:ln>
            </a:endParaRPr>
          </a:p>
        </p:txBody>
      </p:sp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E4556C17-378C-4440-AD63-F368765920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28259" y="6378574"/>
            <a:ext cx="8396032" cy="365125"/>
          </a:xfrm>
          <a:prstGeom prst="rect">
            <a:avLst/>
          </a:prstGeom>
        </p:spPr>
        <p:txBody>
          <a:bodyPr/>
          <a:lstStyle>
            <a:lvl1pPr algn="l">
              <a:defRPr sz="1050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 err="1"/>
              <a:t>Logistik</a:t>
            </a:r>
            <a:r>
              <a:rPr lang="en-US" dirty="0"/>
              <a:t> – </a:t>
            </a:r>
            <a:r>
              <a:rPr lang="en-US" dirty="0" err="1"/>
              <a:t>Gestaltung</a:t>
            </a:r>
            <a:r>
              <a:rPr lang="en-US" dirty="0"/>
              <a:t> und Integration| Univ.-Prof. Dr.-Ing. Frank </a:t>
            </a:r>
            <a:r>
              <a:rPr lang="en-US" dirty="0" err="1"/>
              <a:t>Straube</a:t>
            </a:r>
            <a:r>
              <a:rPr lang="en-US" dirty="0"/>
              <a:t> | Digital Supply Chain Twin </a:t>
            </a:r>
            <a:r>
              <a:rPr lang="en-US" dirty="0" err="1"/>
              <a:t>im</a:t>
            </a:r>
            <a:r>
              <a:rPr lang="en-US" dirty="0"/>
              <a:t> Aircraft Maintenance| 18.12.2020 </a:t>
            </a:r>
            <a:endParaRPr lang="de-DE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2 Text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219600" y="0"/>
            <a:ext cx="11756502" cy="720000"/>
          </a:xfrm>
        </p:spPr>
        <p:txBody>
          <a:bodyPr/>
          <a:lstStyle/>
          <a:p>
            <a:r>
              <a:rPr lang="de-DE" noProof="0"/>
              <a:t>Titelmasterformat durch Klicken bearbeiten</a:t>
            </a:r>
            <a:endParaRPr lang="en-US" noProof="0"/>
          </a:p>
        </p:txBody>
      </p:sp>
      <p:sp>
        <p:nvSpPr>
          <p:cNvPr id="5" name="Textplatzhalter 9"/>
          <p:cNvSpPr>
            <a:spLocks noGrp="1"/>
          </p:cNvSpPr>
          <p:nvPr>
            <p:ph type="body" sz="quarter" idx="11"/>
          </p:nvPr>
        </p:nvSpPr>
        <p:spPr>
          <a:xfrm>
            <a:off x="226800" y="1000108"/>
            <a:ext cx="5760000" cy="4881581"/>
          </a:xfrm>
        </p:spPr>
        <p:txBody>
          <a:bodyPr/>
          <a:lstStyle/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en-US" noProof="0"/>
          </a:p>
        </p:txBody>
      </p:sp>
      <p:sp>
        <p:nvSpPr>
          <p:cNvPr id="11" name="Rectangle 9"/>
          <p:cNvSpPr>
            <a:spLocks noChangeArrowheads="1"/>
          </p:cNvSpPr>
          <p:nvPr/>
        </p:nvSpPr>
        <p:spPr bwMode="auto">
          <a:xfrm>
            <a:off x="219600" y="798511"/>
            <a:ext cx="11756502" cy="18000"/>
          </a:xfrm>
          <a:prstGeom prst="rect">
            <a:avLst/>
          </a:prstGeom>
          <a:solidFill>
            <a:srgbClr val="FF3334"/>
          </a:solidFill>
          <a:ln w="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 sz="1800" dirty="0">
              <a:ln>
                <a:noFill/>
              </a:ln>
            </a:endParaRPr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id="{6810DDF1-9AC7-46AF-BABB-8F2ABAA267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28259" y="6378574"/>
            <a:ext cx="8396032" cy="365125"/>
          </a:xfrm>
          <a:prstGeom prst="rect">
            <a:avLst/>
          </a:prstGeom>
        </p:spPr>
        <p:txBody>
          <a:bodyPr/>
          <a:lstStyle>
            <a:lvl1pPr algn="l">
              <a:defRPr sz="1050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 err="1"/>
              <a:t>Logistik</a:t>
            </a:r>
            <a:r>
              <a:rPr lang="en-US" dirty="0"/>
              <a:t> – </a:t>
            </a:r>
            <a:r>
              <a:rPr lang="en-US" dirty="0" err="1"/>
              <a:t>Gestaltung</a:t>
            </a:r>
            <a:r>
              <a:rPr lang="en-US" dirty="0"/>
              <a:t> und Integration| Univ.-Prof. Dr.-Ing. Frank </a:t>
            </a:r>
            <a:r>
              <a:rPr lang="en-US" dirty="0" err="1"/>
              <a:t>Straube</a:t>
            </a:r>
            <a:r>
              <a:rPr lang="en-US" dirty="0"/>
              <a:t> | Digital Supply Chain Twin </a:t>
            </a:r>
            <a:r>
              <a:rPr lang="en-US" dirty="0" err="1"/>
              <a:t>im</a:t>
            </a:r>
            <a:r>
              <a:rPr lang="en-US" dirty="0"/>
              <a:t> Aircraft Maintenance| 18.12.2020 </a:t>
            </a:r>
            <a:endParaRPr lang="de-DE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2 Text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219599" y="0"/>
            <a:ext cx="11756501" cy="720000"/>
          </a:xfrm>
        </p:spPr>
        <p:txBody>
          <a:bodyPr/>
          <a:lstStyle/>
          <a:p>
            <a:r>
              <a:rPr lang="de-DE" noProof="0"/>
              <a:t>Titelmasterformat durch Klicken bearbeiten</a:t>
            </a:r>
            <a:endParaRPr lang="en-US" noProof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0"/>
          </p:nvPr>
        </p:nvSpPr>
        <p:spPr>
          <a:xfrm>
            <a:off x="6166276" y="1004890"/>
            <a:ext cx="5809825" cy="4881581"/>
          </a:xfrm>
        </p:spPr>
        <p:txBody>
          <a:bodyPr/>
          <a:lstStyle/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en-US" noProof="0"/>
          </a:p>
        </p:txBody>
      </p:sp>
      <p:sp>
        <p:nvSpPr>
          <p:cNvPr id="11" name="Rectangle 9"/>
          <p:cNvSpPr>
            <a:spLocks noChangeArrowheads="1"/>
          </p:cNvSpPr>
          <p:nvPr/>
        </p:nvSpPr>
        <p:spPr bwMode="auto">
          <a:xfrm>
            <a:off x="219600" y="798512"/>
            <a:ext cx="11756501" cy="18000"/>
          </a:xfrm>
          <a:prstGeom prst="rect">
            <a:avLst/>
          </a:prstGeom>
          <a:solidFill>
            <a:srgbClr val="FF3334"/>
          </a:solidFill>
          <a:ln w="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 sz="1800" dirty="0">
              <a:ln>
                <a:noFill/>
              </a:ln>
            </a:endParaRPr>
          </a:p>
        </p:txBody>
      </p:sp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91BAB8D0-4B1A-4512-B854-A8F69783B3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28259" y="6378574"/>
            <a:ext cx="8396032" cy="365125"/>
          </a:xfrm>
          <a:prstGeom prst="rect">
            <a:avLst/>
          </a:prstGeom>
        </p:spPr>
        <p:txBody>
          <a:bodyPr/>
          <a:lstStyle>
            <a:lvl1pPr algn="l">
              <a:defRPr sz="1050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 err="1"/>
              <a:t>Logistik</a:t>
            </a:r>
            <a:r>
              <a:rPr lang="en-US" dirty="0"/>
              <a:t> – </a:t>
            </a:r>
            <a:r>
              <a:rPr lang="en-US" dirty="0" err="1"/>
              <a:t>Gestaltung</a:t>
            </a:r>
            <a:r>
              <a:rPr lang="en-US" dirty="0"/>
              <a:t> und Integration| Univ.-Prof. Dr.-Ing. Frank </a:t>
            </a:r>
            <a:r>
              <a:rPr lang="en-US" dirty="0" err="1"/>
              <a:t>Straube</a:t>
            </a:r>
            <a:r>
              <a:rPr lang="en-US" dirty="0"/>
              <a:t> | Digital Supply Chain Twin </a:t>
            </a:r>
            <a:r>
              <a:rPr lang="en-US" dirty="0" err="1"/>
              <a:t>im</a:t>
            </a:r>
            <a:r>
              <a:rPr lang="en-US" dirty="0"/>
              <a:t> Aircraft Maintenance| 18.12.2020 </a:t>
            </a:r>
            <a:endParaRPr lang="de-DE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2 Text rechts/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219599" y="0"/>
            <a:ext cx="11756501" cy="720000"/>
          </a:xfrm>
        </p:spPr>
        <p:txBody>
          <a:bodyPr/>
          <a:lstStyle/>
          <a:p>
            <a:r>
              <a:rPr lang="de-DE" noProof="0"/>
              <a:t>Titelmasterformat durch Klicken bearbeiten</a:t>
            </a:r>
            <a:endParaRPr lang="en-US" noProof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0"/>
          </p:nvPr>
        </p:nvSpPr>
        <p:spPr>
          <a:xfrm>
            <a:off x="6166276" y="998544"/>
            <a:ext cx="5809825" cy="4881581"/>
          </a:xfrm>
        </p:spPr>
        <p:txBody>
          <a:bodyPr/>
          <a:lstStyle/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en-US" noProof="0"/>
          </a:p>
        </p:txBody>
      </p:sp>
      <p:sp>
        <p:nvSpPr>
          <p:cNvPr id="11" name="Rectangle 9"/>
          <p:cNvSpPr>
            <a:spLocks noChangeArrowheads="1"/>
          </p:cNvSpPr>
          <p:nvPr/>
        </p:nvSpPr>
        <p:spPr bwMode="auto">
          <a:xfrm>
            <a:off x="219600" y="798512"/>
            <a:ext cx="11756500" cy="18000"/>
          </a:xfrm>
          <a:prstGeom prst="rect">
            <a:avLst/>
          </a:prstGeom>
          <a:solidFill>
            <a:srgbClr val="FF3334"/>
          </a:solidFill>
          <a:ln w="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 sz="1800" dirty="0">
              <a:ln>
                <a:noFill/>
              </a:ln>
            </a:endParaRPr>
          </a:p>
        </p:txBody>
      </p:sp>
      <p:sp>
        <p:nvSpPr>
          <p:cNvPr id="9" name="Textplatzhalter 9"/>
          <p:cNvSpPr>
            <a:spLocks noGrp="1"/>
          </p:cNvSpPr>
          <p:nvPr>
            <p:ph type="body" sz="quarter" idx="12"/>
          </p:nvPr>
        </p:nvSpPr>
        <p:spPr>
          <a:xfrm>
            <a:off x="226800" y="998544"/>
            <a:ext cx="5809825" cy="4881581"/>
          </a:xfrm>
        </p:spPr>
        <p:txBody>
          <a:bodyPr/>
          <a:lstStyle/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en-US" noProof="0"/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id="{19407FFB-D6E9-4FB7-8613-5E17B9A86A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28259" y="6378574"/>
            <a:ext cx="8396032" cy="365125"/>
          </a:xfrm>
          <a:prstGeom prst="rect">
            <a:avLst/>
          </a:prstGeom>
        </p:spPr>
        <p:txBody>
          <a:bodyPr/>
          <a:lstStyle>
            <a:lvl1pPr algn="l">
              <a:defRPr sz="1050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 err="1"/>
              <a:t>Logistik</a:t>
            </a:r>
            <a:r>
              <a:rPr lang="en-US" dirty="0"/>
              <a:t> – </a:t>
            </a:r>
            <a:r>
              <a:rPr lang="en-US" dirty="0" err="1"/>
              <a:t>Gestaltung</a:t>
            </a:r>
            <a:r>
              <a:rPr lang="en-US" dirty="0"/>
              <a:t> und Integration| Univ.-Prof. Dr.-Ing. Frank </a:t>
            </a:r>
            <a:r>
              <a:rPr lang="en-US" dirty="0" err="1"/>
              <a:t>Straube</a:t>
            </a:r>
            <a:r>
              <a:rPr lang="en-US" dirty="0"/>
              <a:t> | Digital Supply Chain Twin </a:t>
            </a:r>
            <a:r>
              <a:rPr lang="en-US" dirty="0" err="1"/>
              <a:t>im</a:t>
            </a:r>
            <a:r>
              <a:rPr lang="en-US" dirty="0"/>
              <a:t> Aircraft Maintenance| 18.12.2020 </a:t>
            </a:r>
            <a:endParaRPr lang="de-DE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219600" y="0"/>
            <a:ext cx="11702864" cy="7200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0" tIns="0" rIns="287354" bIns="0" numCol="1" anchor="b" anchorCtr="0" compatLnSpc="1">
            <a:prstTxWarp prst="textNoShape">
              <a:avLst/>
            </a:prstTxWarp>
          </a:bodyPr>
          <a:lstStyle/>
          <a:p>
            <a:pPr lvl="0" algn="l" defTabSz="1043014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noProof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2851200" y="1000109"/>
            <a:ext cx="9071264" cy="488157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0" tIns="0" rIns="18000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 err="1"/>
              <a:t>Textmasterformate</a:t>
            </a:r>
            <a:r>
              <a:rPr lang="en-US" noProof="0" dirty="0"/>
              <a:t> </a:t>
            </a:r>
            <a:r>
              <a:rPr lang="en-US" noProof="0" dirty="0" err="1"/>
              <a:t>durch</a:t>
            </a:r>
            <a:r>
              <a:rPr lang="en-US" noProof="0" dirty="0"/>
              <a:t> </a:t>
            </a:r>
            <a:r>
              <a:rPr lang="en-US" noProof="0" dirty="0" err="1"/>
              <a:t>Klicken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  <a:p>
            <a:pPr lvl="1"/>
            <a:r>
              <a:rPr lang="en-US" noProof="0" dirty="0" err="1"/>
              <a:t>Zweite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2"/>
            <a:r>
              <a:rPr lang="en-US" noProof="0" dirty="0" err="1"/>
              <a:t>Dritte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3"/>
            <a:r>
              <a:rPr lang="en-US" noProof="0" dirty="0" err="1"/>
              <a:t>Vierte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4"/>
            <a:r>
              <a:rPr lang="en-US" noProof="0" dirty="0" err="1"/>
              <a:t>Fünfte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</p:txBody>
      </p:sp>
      <p:sp>
        <p:nvSpPr>
          <p:cNvPr id="8" name="Text Box 3"/>
          <p:cNvSpPr txBox="1">
            <a:spLocks noChangeArrowheads="1"/>
          </p:cNvSpPr>
          <p:nvPr/>
        </p:nvSpPr>
        <p:spPr bwMode="auto">
          <a:xfrm>
            <a:off x="11019729" y="6581776"/>
            <a:ext cx="902735" cy="192996"/>
          </a:xfrm>
          <a:prstGeom prst="rect">
            <a:avLst/>
          </a:prstGeom>
          <a:noFill/>
          <a:ln w="38100">
            <a:noFill/>
            <a:miter lim="800000"/>
            <a:headEnd/>
            <a:tailEnd type="none" w="med" len="sm"/>
          </a:ln>
          <a:effectLst/>
        </p:spPr>
        <p:txBody>
          <a:bodyPr lIns="36000" tIns="36000" rIns="36000" bIns="0" anchor="b" anchorCtr="0"/>
          <a:lstStyle/>
          <a:p>
            <a:pPr algn="r" defTabSz="1043014">
              <a:spcAft>
                <a:spcPct val="30000"/>
              </a:spcAft>
            </a:pPr>
            <a:r>
              <a:rPr lang="de-DE" sz="1100" b="0" dirty="0">
                <a:latin typeface="+mn-lt"/>
              </a:rPr>
              <a:t>Seite </a:t>
            </a:r>
            <a:fld id="{AAD0CA5F-DDF1-433B-8CBB-666A911A4710}" type="slidenum">
              <a:rPr lang="de-DE" sz="1100" b="0">
                <a:latin typeface="+mn-lt"/>
              </a:rPr>
              <a:pPr algn="r" defTabSz="1043014">
                <a:spcAft>
                  <a:spcPct val="30000"/>
                </a:spcAft>
              </a:pPr>
              <a:t>‹Nr.›</a:t>
            </a:fld>
            <a:endParaRPr lang="de-DE" sz="1100" b="0" dirty="0">
              <a:latin typeface="+mn-lt"/>
            </a:endParaRPr>
          </a:p>
        </p:txBody>
      </p:sp>
      <p:sp>
        <p:nvSpPr>
          <p:cNvPr id="9" name="Fußzeilenplatzhalter 4">
            <a:extLst>
              <a:ext uri="{FF2B5EF4-FFF2-40B4-BE49-F238E27FC236}">
                <a16:creationId xmlns:a16="http://schemas.microsoft.com/office/drawing/2014/main" id="{3255C774-1861-47F6-A44B-2C7E7B2D71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28259" y="6378574"/>
            <a:ext cx="8396032" cy="365125"/>
          </a:xfrm>
          <a:prstGeom prst="rect">
            <a:avLst/>
          </a:prstGeom>
        </p:spPr>
        <p:txBody>
          <a:bodyPr/>
          <a:lstStyle>
            <a:lvl1pPr algn="l">
              <a:defRPr sz="1050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 err="1"/>
              <a:t>Logistik</a:t>
            </a:r>
            <a:r>
              <a:rPr lang="en-US" dirty="0"/>
              <a:t> – </a:t>
            </a:r>
            <a:r>
              <a:rPr lang="en-US" dirty="0" err="1"/>
              <a:t>Gestaltung</a:t>
            </a:r>
            <a:r>
              <a:rPr lang="en-US" dirty="0"/>
              <a:t> und Integration| Univ.-Prof. Dr.-Ing. Frank </a:t>
            </a:r>
            <a:r>
              <a:rPr lang="en-US" dirty="0" err="1"/>
              <a:t>Straube</a:t>
            </a:r>
            <a:r>
              <a:rPr lang="en-US" dirty="0"/>
              <a:t> | Digital Supply Chain Twin </a:t>
            </a:r>
            <a:r>
              <a:rPr lang="en-US" dirty="0" err="1"/>
              <a:t>im</a:t>
            </a:r>
            <a:r>
              <a:rPr lang="en-US" dirty="0"/>
              <a:t> Aircraft Maintenance| 18.12.2020 </a:t>
            </a:r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F4135870-528C-4771-B6EB-FF0AB09D20B4}"/>
              </a:ext>
            </a:extLst>
          </p:cNvPr>
          <p:cNvPicPr>
            <a:picLocks noChangeAspect="1"/>
          </p:cNvPicPr>
          <p:nvPr userDrawn="1"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600" y="6300526"/>
            <a:ext cx="792088" cy="443173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hf sldNum="0" hdr="0" ftr="0" dt="0"/>
  <p:txStyles>
    <p:titleStyle>
      <a:lvl1pPr algn="l" defTabSz="914423" rtl="0" eaLnBrk="1" latinLnBrk="0" hangingPunct="1">
        <a:spcBef>
          <a:spcPct val="0"/>
        </a:spcBef>
        <a:buNone/>
        <a:defRPr lang="de-DE" sz="2200" b="1" kern="1200" dirty="0" smtClean="0">
          <a:solidFill>
            <a:schemeClr val="tx1"/>
          </a:solidFill>
          <a:latin typeface="+mj-lt"/>
          <a:ea typeface="+mj-ea"/>
          <a:cs typeface="Arial" pitchFamily="34" charset="0"/>
        </a:defRPr>
      </a:lvl1pPr>
    </p:titleStyle>
    <p:bodyStyle>
      <a:lvl1pPr marL="342908" indent="-342908" algn="l" defTabSz="914423" rtl="0" eaLnBrk="1" fontAlgn="base" latinLnBrk="0" hangingPunct="1">
        <a:spcBef>
          <a:spcPct val="20000"/>
        </a:spcBef>
        <a:spcAft>
          <a:spcPct val="20000"/>
        </a:spcAft>
        <a:buClr>
          <a:schemeClr val="accent6"/>
        </a:buClr>
        <a:buSzPct val="90000"/>
        <a:buFont typeface="Wingdings 3" pitchFamily="18" charset="2"/>
        <a:buChar char="u"/>
        <a:tabLst>
          <a:tab pos="266706" algn="l"/>
          <a:tab pos="631841" algn="l"/>
          <a:tab pos="981099" algn="l"/>
        </a:tabLst>
        <a:defRPr lang="de-DE" sz="1800" kern="1200" dirty="0" smtClean="0">
          <a:solidFill>
            <a:schemeClr val="tx1"/>
          </a:solidFill>
          <a:latin typeface="+mn-lt"/>
          <a:ea typeface="+mn-ea"/>
          <a:cs typeface="Arial" pitchFamily="34" charset="0"/>
        </a:defRPr>
      </a:lvl1pPr>
      <a:lvl2pPr marL="742969" indent="-285757" algn="l" defTabSz="914423" rtl="0" eaLnBrk="1" fontAlgn="base" latinLnBrk="0" hangingPunct="1">
        <a:spcBef>
          <a:spcPct val="20000"/>
        </a:spcBef>
        <a:spcAft>
          <a:spcPct val="20000"/>
        </a:spcAft>
        <a:buClr>
          <a:schemeClr val="accent1"/>
        </a:buClr>
        <a:buSzPct val="90000"/>
        <a:buFont typeface="Wingdings 3" pitchFamily="18" charset="2"/>
        <a:buChar char="u"/>
        <a:tabLst>
          <a:tab pos="266706" algn="l"/>
          <a:tab pos="631841" algn="l"/>
          <a:tab pos="981099" algn="l"/>
        </a:tabLst>
        <a:defRPr lang="de-DE" sz="1600" kern="1200" dirty="0" smtClean="0">
          <a:solidFill>
            <a:schemeClr val="tx1"/>
          </a:solidFill>
          <a:latin typeface="+mn-lt"/>
          <a:ea typeface="+mn-ea"/>
          <a:cs typeface="Arial" pitchFamily="34" charset="0"/>
        </a:defRPr>
      </a:lvl2pPr>
      <a:lvl3pPr marL="1143028" indent="-228606" algn="l" defTabSz="914423" rtl="0" eaLnBrk="1" fontAlgn="base" latinLnBrk="0" hangingPunct="1">
        <a:spcBef>
          <a:spcPct val="20000"/>
        </a:spcBef>
        <a:spcAft>
          <a:spcPct val="20000"/>
        </a:spcAft>
        <a:buClr>
          <a:schemeClr val="accent3"/>
        </a:buClr>
        <a:buSzPct val="90000"/>
        <a:buFont typeface="Wingdings 3" pitchFamily="18" charset="2"/>
        <a:buChar char="u"/>
        <a:tabLst>
          <a:tab pos="266706" algn="l"/>
          <a:tab pos="631841" algn="l"/>
          <a:tab pos="981099" algn="l"/>
        </a:tabLst>
        <a:defRPr lang="de-DE" sz="1600" kern="1200" dirty="0" smtClean="0">
          <a:solidFill>
            <a:schemeClr val="tx1"/>
          </a:solidFill>
          <a:latin typeface="+mn-lt"/>
          <a:ea typeface="+mn-ea"/>
          <a:cs typeface="Arial" pitchFamily="34" charset="0"/>
        </a:defRPr>
      </a:lvl3pPr>
      <a:lvl4pPr marL="1600240" indent="-228606" algn="l" defTabSz="914423" rtl="0" eaLnBrk="1" fontAlgn="base" latinLnBrk="0" hangingPunct="1">
        <a:spcBef>
          <a:spcPct val="20000"/>
        </a:spcBef>
        <a:spcAft>
          <a:spcPct val="20000"/>
        </a:spcAft>
        <a:buClr>
          <a:schemeClr val="tx1"/>
        </a:buClr>
        <a:buFont typeface="Arial" pitchFamily="34" charset="0"/>
        <a:buChar char="–"/>
        <a:tabLst>
          <a:tab pos="266706" algn="l"/>
          <a:tab pos="631841" algn="l"/>
          <a:tab pos="981099" algn="l"/>
        </a:tabLst>
        <a:defRPr lang="de-DE" sz="1600" kern="1200" dirty="0" smtClean="0">
          <a:solidFill>
            <a:schemeClr val="tx1"/>
          </a:solidFill>
          <a:latin typeface="+mn-lt"/>
          <a:ea typeface="+mn-ea"/>
          <a:cs typeface="Arial" pitchFamily="34" charset="0"/>
        </a:defRPr>
      </a:lvl4pPr>
      <a:lvl5pPr marL="2057452" indent="-228606" algn="l" defTabSz="914423" rtl="0" eaLnBrk="1" fontAlgn="base" latinLnBrk="0" hangingPunct="1">
        <a:spcBef>
          <a:spcPct val="20000"/>
        </a:spcBef>
        <a:spcAft>
          <a:spcPct val="20000"/>
        </a:spcAft>
        <a:buClr>
          <a:schemeClr val="tx1"/>
        </a:buClr>
        <a:buFont typeface="Symbol" pitchFamily="18" charset="2"/>
        <a:buChar char="-"/>
        <a:tabLst>
          <a:tab pos="266706" algn="l"/>
          <a:tab pos="631841" algn="l"/>
          <a:tab pos="981099" algn="l"/>
        </a:tabLst>
        <a:defRPr lang="de-DE" sz="1600" kern="1200" dirty="0" smtClean="0">
          <a:solidFill>
            <a:schemeClr val="tx1"/>
          </a:solidFill>
          <a:latin typeface="+mn-lt"/>
          <a:ea typeface="+mn-ea"/>
          <a:cs typeface="Arial" pitchFamily="34" charset="0"/>
        </a:defRPr>
      </a:lvl5pPr>
      <a:lvl6pPr marL="2514663" indent="-228606" algn="l" defTabSz="914423" rtl="0" eaLnBrk="1" latinLnBrk="0" hangingPunct="1">
        <a:spcBef>
          <a:spcPct val="20000"/>
        </a:spcBef>
        <a:buClr>
          <a:schemeClr val="tx1"/>
        </a:buClr>
        <a:buFont typeface="Arial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74" indent="-228606" algn="l" defTabSz="914423" rtl="0" eaLnBrk="1" latinLnBrk="0" hangingPunct="1">
        <a:spcBef>
          <a:spcPct val="20000"/>
        </a:spcBef>
        <a:buClr>
          <a:schemeClr val="tx1"/>
        </a:buClr>
        <a:buFont typeface="Arial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86" indent="-228606" algn="l" defTabSz="914423" rtl="0" eaLnBrk="1" latinLnBrk="0" hangingPunct="1">
        <a:spcBef>
          <a:spcPct val="20000"/>
        </a:spcBef>
        <a:buClr>
          <a:schemeClr val="tx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7" indent="-228606" algn="l" defTabSz="91442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4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6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7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9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1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Untertitel 5">
            <a:extLst>
              <a:ext uri="{FF2B5EF4-FFF2-40B4-BE49-F238E27FC236}">
                <a16:creationId xmlns:a16="http://schemas.microsoft.com/office/drawing/2014/main" id="{59848DEA-96D6-4056-958B-2DC46743E2D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WS2021</a:t>
            </a:r>
          </a:p>
          <a:p>
            <a:r>
              <a:rPr lang="de-DE" dirty="0"/>
              <a:t>Wilke </a:t>
            </a:r>
            <a:r>
              <a:rPr lang="de-DE" dirty="0" err="1"/>
              <a:t>Klausing</a:t>
            </a:r>
            <a:endParaRPr lang="de-DE" dirty="0"/>
          </a:p>
          <a:p>
            <a:r>
              <a:rPr lang="de-DE" dirty="0"/>
              <a:t>Anh-Thu Tran</a:t>
            </a:r>
          </a:p>
          <a:p>
            <a:r>
              <a:rPr lang="de-DE" dirty="0" err="1"/>
              <a:t>Toke</a:t>
            </a:r>
            <a:endParaRPr lang="de-DE" dirty="0"/>
          </a:p>
          <a:p>
            <a:r>
              <a:rPr lang="de-DE" dirty="0"/>
              <a:t>Dinh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EFC93571-9FBE-47EE-BF8D-81A0A75E3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4000" dirty="0"/>
              <a:t>SCA Case Study – </a:t>
            </a:r>
            <a:r>
              <a:rPr lang="de-DE" sz="4000" dirty="0" err="1"/>
              <a:t>Instafreight</a:t>
            </a:r>
            <a:endParaRPr lang="de-DE" sz="4000" dirty="0"/>
          </a:p>
        </p:txBody>
      </p:sp>
    </p:spTree>
    <p:extLst>
      <p:ext uri="{BB962C8B-B14F-4D97-AF65-F5344CB8AC3E}">
        <p14:creationId xmlns:p14="http://schemas.microsoft.com/office/powerpoint/2010/main" val="9853071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7DEDC8-55F5-4848-811C-FFFCBDE2C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1.2 Übersicht Kosten, Umsatz und Marge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BCFD3FA7-86D5-8542-8738-9106DAB790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898" y="1538344"/>
            <a:ext cx="5980119" cy="369272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181DC985-9EE3-9646-9210-EC3BD65245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148" y="1538344"/>
            <a:ext cx="5802954" cy="3583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706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7DEDC8-55F5-4848-811C-FFFCBDE2C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1.2 Übersicht Kosten, Umsatz und Marge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85F24747-66BA-E14E-9DC1-C9F6441D72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442" y="1538343"/>
            <a:ext cx="5139114" cy="3171567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AEF82ED4-0488-874D-8D58-EB0FFFB1E3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8960" y="1366220"/>
            <a:ext cx="5671610" cy="3500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2321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2F0A91-42A2-4CE5-B82D-76E08C1D58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4000" dirty="0"/>
              <a:t>Back </a:t>
            </a:r>
            <a:r>
              <a:rPr lang="de-DE" sz="4000" dirty="0" err="1"/>
              <a:t>Up</a:t>
            </a:r>
            <a:endParaRPr lang="de-DE" sz="4000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D8037C8-E8F6-4151-AE4F-EEA37C2FE76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110766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6841DB-AD6F-EB49-9EF5-A8F94E42A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1.2 Kosten und Umsatz nach Länder </a:t>
            </a:r>
            <a:r>
              <a:rPr lang="de-DE" dirty="0">
                <a:solidFill>
                  <a:srgbClr val="FF0000"/>
                </a:solidFill>
              </a:rPr>
              <a:t>(Excel)</a:t>
            </a:r>
          </a:p>
        </p:txBody>
      </p:sp>
      <p:graphicFrame>
        <p:nvGraphicFramePr>
          <p:cNvPr id="4" name="Diagramm 3">
            <a:extLst>
              <a:ext uri="{FF2B5EF4-FFF2-40B4-BE49-F238E27FC236}">
                <a16:creationId xmlns:a16="http://schemas.microsoft.com/office/drawing/2014/main" id="{B3B81A06-B2F5-6447-B858-B824DA2C251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42273106"/>
              </p:ext>
            </p:extLst>
          </p:nvPr>
        </p:nvGraphicFramePr>
        <p:xfrm>
          <a:off x="1213944" y="1696065"/>
          <a:ext cx="10496275" cy="472358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7957632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B7AB264-F1A2-46BC-8698-05ABF12F6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820ABA7-C0D0-4957-9341-06DAC3C386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2666" y="1371857"/>
            <a:ext cx="6666667" cy="41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8954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7E9B975-5699-4415-83AB-8B59B30D8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B3F89C0E-B49A-4AC6-A78D-4F11E83C25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3455" y="1029015"/>
            <a:ext cx="5574637" cy="3440348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6EF09114-607E-44B5-A214-3BCE7F8651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7530" y="4534508"/>
            <a:ext cx="3815397" cy="2354645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FB835203-928D-43ED-8764-A7EEA1FD80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742" y="914657"/>
            <a:ext cx="5459713" cy="3369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0547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6A3B68A-4890-4A22-A6B3-3C867D4465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86561E46-1EEE-43F0-A7D2-5BF03F0282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634" y="1465163"/>
            <a:ext cx="6666667" cy="4114286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1DFDB5F0-AFF1-4488-B377-1E3C664229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9596" y="1877018"/>
            <a:ext cx="5696929" cy="3515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6475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A43A20-9783-4053-B961-98BA8E633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412C3C0-17E6-4AA6-8763-1223E892DD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2666" y="1371857"/>
            <a:ext cx="6666667" cy="41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9918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38FF7E7-EB22-42A0-AF52-976B6DC19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A1BA3C6-52EA-44D2-B65D-4833E91C6E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793" y="1033858"/>
            <a:ext cx="5672207" cy="3500562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05B41211-157C-4EA1-9B08-9127539029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9283" y="1248039"/>
            <a:ext cx="4978099" cy="3072199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86C8164F-7959-4F39-A61B-20D26010FA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9065" y="3265347"/>
            <a:ext cx="4747556" cy="2929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5775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FE8FBFD8-026B-452E-88C2-B602006AD7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9586" y="0"/>
            <a:ext cx="10432877" cy="720000"/>
          </a:xfrm>
        </p:spPr>
        <p:txBody>
          <a:bodyPr/>
          <a:lstStyle/>
          <a:p>
            <a:r>
              <a:rPr lang="de-DE" sz="3000" dirty="0"/>
              <a:t>Agenda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8C490330-D20E-4B36-9D57-2B131804C92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879999" y="1714488"/>
            <a:ext cx="9096103" cy="4987525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de-DE" b="1" dirty="0"/>
              <a:t>Team</a:t>
            </a:r>
          </a:p>
          <a:p>
            <a:pPr>
              <a:buFont typeface="+mj-lt"/>
              <a:buAutoNum type="arabicPeriod"/>
            </a:pPr>
            <a:r>
              <a:rPr lang="de-DE" b="1" dirty="0"/>
              <a:t>Visuelle Exploration und Datenbereinigung</a:t>
            </a:r>
          </a:p>
          <a:p>
            <a:pPr>
              <a:buFont typeface="+mj-lt"/>
              <a:buAutoNum type="arabicPeriod"/>
            </a:pPr>
            <a:r>
              <a:rPr lang="de-DE" b="1" dirty="0"/>
              <a:t>Kennzahlen und Reporting</a:t>
            </a:r>
          </a:p>
          <a:p>
            <a:pPr lvl="1">
              <a:buFont typeface="+mj-lt"/>
              <a:buAutoNum type="arabicPeriod"/>
            </a:pPr>
            <a:r>
              <a:rPr lang="de-DE" dirty="0"/>
              <a:t>Fulfillment-</a:t>
            </a:r>
            <a:r>
              <a:rPr lang="de-DE" dirty="0" err="1"/>
              <a:t>Strategy</a:t>
            </a:r>
            <a:r>
              <a:rPr lang="de-DE" dirty="0"/>
              <a:t> und Business Model</a:t>
            </a:r>
          </a:p>
          <a:p>
            <a:pPr lvl="1">
              <a:buFont typeface="+mj-lt"/>
              <a:buAutoNum type="arabicPeriod"/>
            </a:pPr>
            <a:r>
              <a:rPr lang="de-DE" dirty="0"/>
              <a:t>Marge, Kosten und Umsatz</a:t>
            </a:r>
            <a:endParaRPr lang="de-DE" b="1" dirty="0"/>
          </a:p>
          <a:p>
            <a:pPr>
              <a:buFont typeface="+mj-lt"/>
              <a:buAutoNum type="arabicPeriod"/>
            </a:pPr>
            <a:r>
              <a:rPr lang="de-DE" b="1" dirty="0"/>
              <a:t>Deskriptive Statistik</a:t>
            </a:r>
          </a:p>
          <a:p>
            <a:pPr lvl="1">
              <a:buFont typeface="+mj-lt"/>
              <a:buAutoNum type="arabicPeriod"/>
            </a:pPr>
            <a:r>
              <a:rPr lang="de-DE" dirty="0"/>
              <a:t>Zeitreihenanalyse Vorgehen</a:t>
            </a:r>
          </a:p>
          <a:p>
            <a:pPr lvl="1">
              <a:buFont typeface="+mj-lt"/>
              <a:buAutoNum type="arabicPeriod"/>
            </a:pPr>
            <a:r>
              <a:rPr lang="de-DE" dirty="0"/>
              <a:t>Identifizierte Muster - </a:t>
            </a:r>
            <a:r>
              <a:rPr lang="de-DE" dirty="0" err="1"/>
              <a:t>Saisonalitäten</a:t>
            </a:r>
            <a:r>
              <a:rPr lang="de-DE" dirty="0"/>
              <a:t> und Trends</a:t>
            </a:r>
          </a:p>
          <a:p>
            <a:pPr>
              <a:buFont typeface="+mj-lt"/>
              <a:buAutoNum type="arabicPeriod"/>
            </a:pPr>
            <a:r>
              <a:rPr lang="de-DE" b="1" dirty="0"/>
              <a:t>Korrelation und Regression</a:t>
            </a:r>
          </a:p>
          <a:p>
            <a:pPr>
              <a:buFont typeface="+mj-lt"/>
              <a:buAutoNum type="arabicPeriod"/>
            </a:pPr>
            <a:endParaRPr lang="de-DE" b="1" dirty="0"/>
          </a:p>
          <a:p>
            <a:pPr marL="914422" lvl="2" indent="0">
              <a:buNone/>
            </a:pPr>
            <a:endParaRPr lang="de-DE" dirty="0"/>
          </a:p>
          <a:p>
            <a:pPr marL="0" indent="0">
              <a:buNone/>
            </a:pPr>
            <a:endParaRPr lang="de-DE" sz="1800" dirty="0"/>
          </a:p>
        </p:txBody>
      </p:sp>
    </p:spTree>
    <p:extLst>
      <p:ext uri="{BB962C8B-B14F-4D97-AF65-F5344CB8AC3E}">
        <p14:creationId xmlns:p14="http://schemas.microsoft.com/office/powerpoint/2010/main" val="19688824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C6F23D6-FD17-EB4E-B37B-1C311E27F6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dirty="0"/>
              <a:t>1 Team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ECDE9042-5B74-064B-B988-877B0B6364F8}"/>
              </a:ext>
            </a:extLst>
          </p:cNvPr>
          <p:cNvSpPr txBox="1"/>
          <p:nvPr/>
        </p:nvSpPr>
        <p:spPr>
          <a:xfrm>
            <a:off x="989704" y="4098664"/>
            <a:ext cx="2452744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dirty="0"/>
              <a:t>Anh-Thu Tran</a:t>
            </a:r>
          </a:p>
          <a:p>
            <a:r>
              <a:rPr lang="de-DE" sz="1400" dirty="0"/>
              <a:t>TU Berlin</a:t>
            </a:r>
          </a:p>
          <a:p>
            <a:r>
              <a:rPr lang="de-DE" sz="1400" dirty="0"/>
              <a:t>Wirtschaftsinformatik M. Sc.</a:t>
            </a:r>
          </a:p>
          <a:p>
            <a:endParaRPr lang="de-DE" sz="1400" dirty="0"/>
          </a:p>
          <a:p>
            <a:endParaRPr lang="de-DE" dirty="0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37FD385C-66E1-F040-B3A4-A53E5BA3ECAA}"/>
              </a:ext>
            </a:extLst>
          </p:cNvPr>
          <p:cNvSpPr/>
          <p:nvPr/>
        </p:nvSpPr>
        <p:spPr>
          <a:xfrm>
            <a:off x="3727585" y="1882588"/>
            <a:ext cx="1990164" cy="189334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CCC50EBE-0F3E-E24D-9FCF-AC9A27A36E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704" y="1886705"/>
            <a:ext cx="1995664" cy="1889229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9EF8D902-ED8E-8B4E-814D-199A6EB7FEFE}"/>
              </a:ext>
            </a:extLst>
          </p:cNvPr>
          <p:cNvSpPr txBox="1"/>
          <p:nvPr/>
        </p:nvSpPr>
        <p:spPr>
          <a:xfrm>
            <a:off x="3727585" y="4066392"/>
            <a:ext cx="2528047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dirty="0"/>
              <a:t>Name</a:t>
            </a:r>
          </a:p>
          <a:p>
            <a:r>
              <a:rPr lang="de-DE" sz="1400" dirty="0"/>
              <a:t>TU Berlin</a:t>
            </a:r>
          </a:p>
          <a:p>
            <a:endParaRPr lang="de-DE" sz="1400" dirty="0"/>
          </a:p>
          <a:p>
            <a:endParaRPr lang="de-DE" dirty="0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A58BA359-C4D0-8D44-B246-514429DA349D}"/>
              </a:ext>
            </a:extLst>
          </p:cNvPr>
          <p:cNvSpPr txBox="1"/>
          <p:nvPr/>
        </p:nvSpPr>
        <p:spPr>
          <a:xfrm>
            <a:off x="9497147" y="4066392"/>
            <a:ext cx="2528047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dirty="0"/>
              <a:t>Name</a:t>
            </a:r>
          </a:p>
          <a:p>
            <a:r>
              <a:rPr lang="de-DE" sz="1400" dirty="0"/>
              <a:t>TU Berlin</a:t>
            </a:r>
          </a:p>
          <a:p>
            <a:endParaRPr lang="de-DE" sz="1400" dirty="0"/>
          </a:p>
          <a:p>
            <a:endParaRPr lang="de-DE" dirty="0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40CBC84A-E3C2-4848-80BD-2E1A60FF7B12}"/>
              </a:ext>
            </a:extLst>
          </p:cNvPr>
          <p:cNvSpPr txBox="1"/>
          <p:nvPr/>
        </p:nvSpPr>
        <p:spPr>
          <a:xfrm>
            <a:off x="6612366" y="4098664"/>
            <a:ext cx="2528047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dirty="0"/>
              <a:t>Name</a:t>
            </a:r>
          </a:p>
          <a:p>
            <a:r>
              <a:rPr lang="de-DE" sz="1400" dirty="0"/>
              <a:t>TU Berlin</a:t>
            </a:r>
          </a:p>
          <a:p>
            <a:endParaRPr lang="de-DE" sz="1400" dirty="0"/>
          </a:p>
          <a:p>
            <a:endParaRPr lang="de-DE" dirty="0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6A24D37D-7667-8B44-A08E-C31DCF3D3FEC}"/>
              </a:ext>
            </a:extLst>
          </p:cNvPr>
          <p:cNvSpPr/>
          <p:nvPr/>
        </p:nvSpPr>
        <p:spPr>
          <a:xfrm>
            <a:off x="9497147" y="1882588"/>
            <a:ext cx="1990164" cy="189334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10C64E6C-0C84-294B-91C5-8FC1F1C2FB98}"/>
              </a:ext>
            </a:extLst>
          </p:cNvPr>
          <p:cNvSpPr/>
          <p:nvPr/>
        </p:nvSpPr>
        <p:spPr>
          <a:xfrm>
            <a:off x="6612366" y="1882588"/>
            <a:ext cx="1990164" cy="189334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358955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3DE4B9-EB99-E443-A587-ABDC401C09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568" y="344385"/>
            <a:ext cx="11702864" cy="720000"/>
          </a:xfrm>
        </p:spPr>
        <p:txBody>
          <a:bodyPr/>
          <a:lstStyle/>
          <a:p>
            <a:r>
              <a:rPr lang="de-DE" dirty="0"/>
              <a:t>1.1 Lane-Domain und Fulfillment-Strategie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6672663-66F3-2D4D-8AA3-0EB1A5E8F9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404" y="1668779"/>
            <a:ext cx="6053811" cy="3734493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5C4308B7-30D8-EB45-8C33-408209A59E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2531" y="1668780"/>
            <a:ext cx="5866982" cy="3619242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A657CFA7-D6D6-4945-9917-6826B0764674}"/>
              </a:ext>
            </a:extLst>
          </p:cNvPr>
          <p:cNvSpPr txBox="1"/>
          <p:nvPr/>
        </p:nvSpPr>
        <p:spPr>
          <a:xfrm>
            <a:off x="806824" y="5288023"/>
            <a:ext cx="44751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Alle Länder</a:t>
            </a:r>
          </a:p>
          <a:p>
            <a:r>
              <a:rPr lang="de-DE"/>
              <a:t>- Lane Domain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E65B65A1-0640-D947-B309-7D187AA11644}"/>
              </a:ext>
            </a:extLst>
          </p:cNvPr>
          <p:cNvSpPr txBox="1"/>
          <p:nvPr/>
        </p:nvSpPr>
        <p:spPr>
          <a:xfrm>
            <a:off x="6552658" y="5288024"/>
            <a:ext cx="44751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Alle Länder</a:t>
            </a:r>
          </a:p>
          <a:p>
            <a:r>
              <a:rPr lang="de-DE"/>
              <a:t>- fulfillment_strategy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959561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866EF71-470C-43E4-A7F4-05C57AA749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Datenbereinigung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0B9F9C4-F6B9-47D2-B69D-0595A1DB36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658" y="1345279"/>
            <a:ext cx="4716726" cy="2910894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46C4C0F3-59B2-4F56-8295-DF49CE9A46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4795" y="1345279"/>
            <a:ext cx="4716726" cy="2910894"/>
          </a:xfrm>
          <a:prstGeom prst="rect">
            <a:avLst/>
          </a:prstGeom>
        </p:spPr>
      </p:pic>
      <p:sp>
        <p:nvSpPr>
          <p:cNvPr id="6" name="Textplatzhalter 2">
            <a:extLst>
              <a:ext uri="{FF2B5EF4-FFF2-40B4-BE49-F238E27FC236}">
                <a16:creationId xmlns:a16="http://schemas.microsoft.com/office/drawing/2014/main" id="{2992D420-8710-45F2-8FA7-961D59C1879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26800" y="4432041"/>
            <a:ext cx="11749302" cy="1454430"/>
          </a:xfrm>
        </p:spPr>
        <p:txBody>
          <a:bodyPr/>
          <a:lstStyle/>
          <a:p>
            <a:r>
              <a:rPr lang="de-DE" dirty="0"/>
              <a:t>Gesamt Kosten </a:t>
            </a:r>
            <a:r>
              <a:rPr lang="de-DE" dirty="0" err="1"/>
              <a:t>max</a:t>
            </a:r>
            <a:r>
              <a:rPr lang="de-DE" dirty="0"/>
              <a:t> 5000 und min -1000</a:t>
            </a:r>
          </a:p>
          <a:p>
            <a:r>
              <a:rPr lang="de-DE" dirty="0"/>
              <a:t>Gesamt Umsatz min -1000</a:t>
            </a:r>
          </a:p>
        </p:txBody>
      </p:sp>
    </p:spTree>
    <p:extLst>
      <p:ext uri="{BB962C8B-B14F-4D97-AF65-F5344CB8AC3E}">
        <p14:creationId xmlns:p14="http://schemas.microsoft.com/office/powerpoint/2010/main" val="4760723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9538B06-256E-EC4C-AA21-27AD3DEB73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600" y="0"/>
            <a:ext cx="11972400" cy="720000"/>
          </a:xfrm>
        </p:spPr>
        <p:txBody>
          <a:bodyPr/>
          <a:lstStyle/>
          <a:p>
            <a:r>
              <a:rPr lang="de-DE" dirty="0"/>
              <a:t>1.3 Businessmodel (3PL und 4PL) (Seit der Einführung von 4PL-Geschäfstmodell 11.2019)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A49A9892-1E99-0246-8486-CCB2CA159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972" y="1873403"/>
            <a:ext cx="6843343" cy="4218885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25FEA029-49E6-DC4E-A171-92C81E3894AB}"/>
              </a:ext>
            </a:extLst>
          </p:cNvPr>
          <p:cNvSpPr/>
          <p:nvPr/>
        </p:nvSpPr>
        <p:spPr>
          <a:xfrm>
            <a:off x="7600315" y="2175319"/>
            <a:ext cx="486779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business_model</a:t>
            </a: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   </a:t>
            </a:r>
            <a:r>
              <a:rPr kumimoji="0" lang="de-DE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mean_margin</a:t>
            </a: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(Euro)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3PL	                36.58			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4PL	                -0.59</a:t>
            </a:r>
          </a:p>
        </p:txBody>
      </p:sp>
    </p:spTree>
    <p:extLst>
      <p:ext uri="{BB962C8B-B14F-4D97-AF65-F5344CB8AC3E}">
        <p14:creationId xmlns:p14="http://schemas.microsoft.com/office/powerpoint/2010/main" val="348835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AB953FB-DBB1-4465-8BCD-8E6E3D825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1.2 Aufträge in allen Domain-Lanes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A3DFCDA-52A9-478B-8FCE-C5982ECB84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140" y="1456078"/>
            <a:ext cx="6666667" cy="4114286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9741EC7D-FDD9-0445-B4D1-47511279BFAC}"/>
              </a:ext>
            </a:extLst>
          </p:cNvPr>
          <p:cNvSpPr txBox="1"/>
          <p:nvPr/>
        </p:nvSpPr>
        <p:spPr>
          <a:xfrm>
            <a:off x="7604666" y="1763177"/>
            <a:ext cx="44751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#TODO</a:t>
            </a:r>
          </a:p>
          <a:p>
            <a:r>
              <a:rPr lang="de-DE" dirty="0"/>
              <a:t>- Fehlen Absoluten Zahlen</a:t>
            </a:r>
          </a:p>
        </p:txBody>
      </p:sp>
    </p:spTree>
    <p:extLst>
      <p:ext uri="{BB962C8B-B14F-4D97-AF65-F5344CB8AC3E}">
        <p14:creationId xmlns:p14="http://schemas.microsoft.com/office/powerpoint/2010/main" val="19507819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8069C4-07D2-AE45-99CE-04C9CCD64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Fokus auf National (Deutschland)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957D6BC-0A6B-2F47-B779-C083809F27B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Europa-Karte rein, DE markieren</a:t>
            </a:r>
          </a:p>
          <a:p>
            <a:r>
              <a:rPr lang="de-DE" dirty="0"/>
              <a:t>Margen Zahl in die jeweiligen Länder einfügen</a:t>
            </a:r>
          </a:p>
        </p:txBody>
      </p:sp>
    </p:spTree>
    <p:extLst>
      <p:ext uri="{BB962C8B-B14F-4D97-AF65-F5344CB8AC3E}">
        <p14:creationId xmlns:p14="http://schemas.microsoft.com/office/powerpoint/2010/main" val="10556467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7DEDC8-55F5-4848-811C-FFFCBDE2C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1.2 Übersicht Kosten, Umsatz und Marge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E74C7896-A78F-5D44-B44E-6441B8FDFD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102" y="871206"/>
            <a:ext cx="4758535" cy="293546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7551BA10-1541-D34A-A709-35809683E7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371" y="3957873"/>
            <a:ext cx="4542266" cy="2668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462117"/>
      </p:ext>
    </p:extLst>
  </p:cSld>
  <p:clrMapOvr>
    <a:masterClrMapping/>
  </p:clrMapOvr>
</p:sld>
</file>

<file path=ppt/theme/theme1.xml><?xml version="1.0" encoding="utf-8"?>
<a:theme xmlns:a="http://schemas.openxmlformats.org/drawingml/2006/main" name="Folien für PMF">
  <a:themeElements>
    <a:clrScheme name="IWF Montagetechnik und Fabrikbetrieb">
      <a:dk1>
        <a:srgbClr val="333333"/>
      </a:dk1>
      <a:lt1>
        <a:srgbClr val="FFFFFF"/>
      </a:lt1>
      <a:dk2>
        <a:srgbClr val="333333"/>
      </a:dk2>
      <a:lt2>
        <a:srgbClr val="FFFFFF"/>
      </a:lt2>
      <a:accent1>
        <a:srgbClr val="9FB6C4"/>
      </a:accent1>
      <a:accent2>
        <a:srgbClr val="990000"/>
      </a:accent2>
      <a:accent3>
        <a:srgbClr val="7D6666"/>
      </a:accent3>
      <a:accent4>
        <a:srgbClr val="7CCCCC"/>
      </a:accent4>
      <a:accent5>
        <a:srgbClr val="E7EEF2"/>
      </a:accent5>
      <a:accent6>
        <a:srgbClr val="FF3333"/>
      </a:accent6>
      <a:hlink>
        <a:srgbClr val="80B6DA"/>
      </a:hlink>
      <a:folHlink>
        <a:srgbClr val="4D99CC"/>
      </a:folHlink>
    </a:clrScheme>
    <a:fontScheme name="IWF Montagetechnik und Fabrikbetrieb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75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Folien für PMF</Template>
  <TotalTime>0</TotalTime>
  <Words>189</Words>
  <Application>Microsoft Macintosh PowerPoint</Application>
  <PresentationFormat>Breitbild</PresentationFormat>
  <Paragraphs>50</Paragraphs>
  <Slides>18</Slides>
  <Notes>0</Notes>
  <HiddenSlides>5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18</vt:i4>
      </vt:variant>
    </vt:vector>
  </HeadingPairs>
  <TitlesOfParts>
    <vt:vector size="23" baseType="lpstr">
      <vt:lpstr>Arial</vt:lpstr>
      <vt:lpstr>Calibri</vt:lpstr>
      <vt:lpstr>Symbol</vt:lpstr>
      <vt:lpstr>Wingdings 3</vt:lpstr>
      <vt:lpstr>Folien für PMF</vt:lpstr>
      <vt:lpstr>SCA Case Study – Instafreight</vt:lpstr>
      <vt:lpstr>Agenda</vt:lpstr>
      <vt:lpstr>1 Team</vt:lpstr>
      <vt:lpstr>1.1 Lane-Domain und Fulfillment-Strategie</vt:lpstr>
      <vt:lpstr>Datenbereinigung</vt:lpstr>
      <vt:lpstr>1.3 Businessmodel (3PL und 4PL) (Seit der Einführung von 4PL-Geschäfstmodell 11.2019)</vt:lpstr>
      <vt:lpstr>1.2 Aufträge in allen Domain-Lanes</vt:lpstr>
      <vt:lpstr>Fokus auf National (Deutschland)</vt:lpstr>
      <vt:lpstr>1.2 Übersicht Kosten, Umsatz und Marge</vt:lpstr>
      <vt:lpstr>1.2 Übersicht Kosten, Umsatz und Marge</vt:lpstr>
      <vt:lpstr>1.2 Übersicht Kosten, Umsatz und Marge</vt:lpstr>
      <vt:lpstr>Back Up</vt:lpstr>
      <vt:lpstr>1.2 Kosten und Umsatz nach Länder (Excel)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Projekt Montagetechnik und Fabrikbetrieb Name des Projects</dc:title>
  <dc:creator>Benker, Maximilian Johann Florian</dc:creator>
  <cp:lastModifiedBy>Anh-Thu Tran</cp:lastModifiedBy>
  <cp:revision>193</cp:revision>
  <dcterms:created xsi:type="dcterms:W3CDTF">2016-03-29T14:22:37Z</dcterms:created>
  <dcterms:modified xsi:type="dcterms:W3CDTF">2021-02-14T21:44:18Z</dcterms:modified>
</cp:coreProperties>
</file>